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702" r:id="rId2"/>
  </p:sldMasterIdLst>
  <p:sldIdLst>
    <p:sldId id="256" r:id="rId3"/>
    <p:sldId id="257" r:id="rId4"/>
    <p:sldId id="258" r:id="rId5"/>
    <p:sldId id="260" r:id="rId6"/>
    <p:sldId id="283" r:id="rId7"/>
    <p:sldId id="281" r:id="rId8"/>
    <p:sldId id="262" r:id="rId9"/>
    <p:sldId id="261" r:id="rId10"/>
    <p:sldId id="272" r:id="rId11"/>
    <p:sldId id="264" r:id="rId12"/>
    <p:sldId id="263" r:id="rId13"/>
    <p:sldId id="265" r:id="rId14"/>
    <p:sldId id="266" r:id="rId15"/>
    <p:sldId id="271" r:id="rId16"/>
    <p:sldId id="284" r:id="rId17"/>
    <p:sldId id="282" r:id="rId18"/>
    <p:sldId id="267" r:id="rId19"/>
    <p:sldId id="268" r:id="rId20"/>
    <p:sldId id="269" r:id="rId21"/>
    <p:sldId id="273" r:id="rId22"/>
    <p:sldId id="280" r:id="rId23"/>
    <p:sldId id="274" r:id="rId24"/>
    <p:sldId id="275" r:id="rId25"/>
    <p:sldId id="276" r:id="rId26"/>
    <p:sldId id="277" r:id="rId27"/>
    <p:sldId id="278" r:id="rId28"/>
    <p:sldId id="259" r:id="rId29"/>
  </p:sldIdLst>
  <p:sldSz cx="9144000" cy="5143500" type="screen16x9"/>
  <p:notesSz cx="6858000" cy="9144000"/>
  <p:defaultTextStyle>
    <a:defPPr>
      <a:defRPr lang="fr-FR"/>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BA3F"/>
    <a:srgbClr val="7C7D83"/>
    <a:srgbClr val="EFF4E7"/>
    <a:srgbClr val="754F99"/>
    <a:srgbClr val="4E24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3" d="100"/>
          <a:sy n="143" d="100"/>
        </p:scale>
        <p:origin x="684" y="10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Image 6" descr="layer titre widescreen CCschool-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143000" y="841772"/>
            <a:ext cx="6858000" cy="1790700"/>
          </a:xfrm>
        </p:spPr>
        <p:txBody>
          <a:bodyPr anchor="b">
            <a:normAutofit/>
          </a:bodyPr>
          <a:lstStyle>
            <a:lvl1pPr algn="ctr">
              <a:defRPr sz="3300" cap="small">
                <a:solidFill>
                  <a:srgbClr val="5D3485"/>
                </a:solidFill>
              </a:defRPr>
            </a:lvl1pPr>
          </a:lstStyle>
          <a:p>
            <a:r>
              <a:rPr lang="nl-BE"/>
              <a:t>Cliquez et modifiez le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rgbClr val="858883"/>
                </a:solidFill>
              </a:defRPr>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
        <p:nvSpPr>
          <p:cNvPr id="6" name="Slide Number Placeholder 5"/>
          <p:cNvSpPr>
            <a:spLocks noGrp="1"/>
          </p:cNvSpPr>
          <p:nvPr>
            <p:ph type="sldNum" sz="quarter" idx="12"/>
          </p:nvPr>
        </p:nvSpPr>
        <p:spPr>
          <a:xfrm>
            <a:off x="8523513" y="4760733"/>
            <a:ext cx="292282" cy="273844"/>
          </a:xfrm>
        </p:spPr>
        <p:txBody>
          <a:bodyPr/>
          <a:lstStyle>
            <a:lvl1pPr>
              <a:defRPr>
                <a:solidFill>
                  <a:schemeClr val="bg1"/>
                </a:solidFill>
              </a:defRPr>
            </a:lvl1pPr>
          </a:lstStyle>
          <a:p>
            <a:fld id="{021E4DB9-051A-2C41-95F3-F5BBB5FD5DA4}" type="slidenum">
              <a:rPr lang="fr-FR" smtClean="0"/>
              <a:t>‹#›</a:t>
            </a:fld>
            <a:endParaRPr lang="fr-FR"/>
          </a:p>
        </p:txBody>
      </p:sp>
      <p:sp>
        <p:nvSpPr>
          <p:cNvPr id="8" name="TextBox 10"/>
          <p:cNvSpPr txBox="1"/>
          <p:nvPr/>
        </p:nvSpPr>
        <p:spPr>
          <a:xfrm>
            <a:off x="1144" y="4897653"/>
            <a:ext cx="2415746" cy="380872"/>
          </a:xfrm>
          <a:prstGeom prst="rect">
            <a:avLst/>
          </a:prstGeom>
          <a:noFill/>
        </p:spPr>
        <p:txBody>
          <a:bodyPr wrap="square" lIns="68577" tIns="34289" rIns="68577" bIns="34289" rtlCol="0">
            <a:spAutoFit/>
          </a:bodyPr>
          <a:lstStyle/>
          <a:p>
            <a:r>
              <a:rPr lang="fr-FR" sz="1100" b="0" cap="small" baseline="0" dirty="0">
                <a:solidFill>
                  <a:srgbClr val="858883"/>
                </a:solidFill>
                <a:effectLst>
                  <a:outerShdw blurRad="38100" dist="38100" dir="2700000" algn="tl">
                    <a:srgbClr val="000000">
                      <a:alpha val="43137"/>
                    </a:srgbClr>
                  </a:outerShdw>
                </a:effectLst>
              </a:rPr>
              <a:t>Parce qu’</a:t>
            </a:r>
            <a:r>
              <a:rPr lang="fr-FR" sz="1100" b="0" cap="small" baseline="0" dirty="0">
                <a:solidFill>
                  <a:srgbClr val="5D3485"/>
                </a:solidFill>
                <a:effectLst>
                  <a:outerShdw blurRad="38100" dist="38100" dir="2700000" algn="tl">
                    <a:srgbClr val="000000">
                      <a:alpha val="43137"/>
                    </a:srgbClr>
                  </a:outerShdw>
                </a:effectLst>
              </a:rPr>
              <a:t>apprendre</a:t>
            </a:r>
            <a:r>
              <a:rPr lang="fr-FR" sz="1100" b="0" cap="small" baseline="0" dirty="0">
                <a:solidFill>
                  <a:srgbClr val="858883"/>
                </a:solidFill>
                <a:effectLst>
                  <a:outerShdw blurRad="38100" dist="38100" dir="2700000" algn="tl">
                    <a:srgbClr val="000000">
                      <a:alpha val="43137"/>
                    </a:srgbClr>
                  </a:outerShdw>
                </a:effectLst>
              </a:rPr>
              <a:t> est un acte de création</a:t>
            </a:r>
          </a:p>
        </p:txBody>
      </p:sp>
      <p:sp>
        <p:nvSpPr>
          <p:cNvPr id="9" name="ZoneTexte 8"/>
          <p:cNvSpPr txBox="1"/>
          <p:nvPr userDrawn="1"/>
        </p:nvSpPr>
        <p:spPr>
          <a:xfrm>
            <a:off x="0" y="4876144"/>
            <a:ext cx="2913438" cy="261606"/>
          </a:xfrm>
          <a:prstGeom prst="rect">
            <a:avLst/>
          </a:prstGeom>
          <a:noFill/>
        </p:spPr>
        <p:txBody>
          <a:bodyPr wrap="square" lIns="91436" tIns="45718" rIns="91436" bIns="45718" rtlCol="0">
            <a:spAutoFit/>
          </a:bodyPr>
          <a:lstStyle/>
          <a:p>
            <a:r>
              <a:rPr lang="fr-FR" sz="1100" cap="small" spc="200" dirty="0">
                <a:solidFill>
                  <a:srgbClr val="7C7D83"/>
                </a:solidFill>
              </a:rPr>
              <a:t>Parce qu’</a:t>
            </a:r>
            <a:r>
              <a:rPr lang="fr-FR" sz="1100" cap="small" spc="200" dirty="0">
                <a:solidFill>
                  <a:srgbClr val="8FBA3F"/>
                </a:solidFill>
              </a:rPr>
              <a:t>apprendre</a:t>
            </a:r>
            <a:r>
              <a:rPr lang="fr-FR" sz="1100" cap="small" spc="200" dirty="0">
                <a:solidFill>
                  <a:srgbClr val="7C7D83"/>
                </a:solidFill>
              </a:rPr>
              <a:t> est un acte de création</a:t>
            </a:r>
          </a:p>
        </p:txBody>
      </p:sp>
    </p:spTree>
    <p:extLst>
      <p:ext uri="{BB962C8B-B14F-4D97-AF65-F5344CB8AC3E}">
        <p14:creationId xmlns:p14="http://schemas.microsoft.com/office/powerpoint/2010/main" val="319325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nl-BE"/>
              <a:t>Cliquez et modifiez le titre</a:t>
            </a:r>
            <a:endParaRPr lang="en-US" dirty="0"/>
          </a:p>
        </p:txBody>
      </p:sp>
      <p:sp>
        <p:nvSpPr>
          <p:cNvPr id="3" name="Picture Placeholder 2"/>
          <p:cNvSpPr>
            <a:spLocks noGrp="1" noChangeAspect="1"/>
          </p:cNvSpPr>
          <p:nvPr>
            <p:ph type="pic" idx="1"/>
          </p:nvPr>
        </p:nvSpPr>
        <p:spPr>
          <a:xfrm>
            <a:off x="3887391" y="740571"/>
            <a:ext cx="4629150" cy="3655219"/>
          </a:xfrm>
        </p:spPr>
        <p:txBody>
          <a:bodyPr anchor="t"/>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r>
              <a:rPr lang="nl-BE"/>
              <a:t>Faire glisser l'image vers l'espace réservé ou cliquer sur l'icône pour l'ajouter</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nl-BE"/>
              <a:t>Cliquez pour modifier les styles du texte du masque</a:t>
            </a:r>
          </a:p>
        </p:txBody>
      </p:sp>
      <p:sp>
        <p:nvSpPr>
          <p:cNvPr id="5" name="Date Placeholder 4"/>
          <p:cNvSpPr>
            <a:spLocks noGrp="1"/>
          </p:cNvSpPr>
          <p:nvPr>
            <p:ph type="dt" sz="half" idx="10"/>
          </p:nvPr>
        </p:nvSpPr>
        <p:spPr/>
        <p:txBody>
          <a:bodyPr/>
          <a:lstStyle/>
          <a:p>
            <a:fld id="{24093DAE-A361-6043-9B0E-032509241DBD}" type="datetimeFigureOut">
              <a:rPr lang="fr-FR" smtClean="0"/>
              <a:t>20/07/2016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3557451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Cliquez et modifiez le titre</a:t>
            </a:r>
            <a:endParaRPr lang="en-US" dirty="0"/>
          </a:p>
        </p:txBody>
      </p:sp>
      <p:sp>
        <p:nvSpPr>
          <p:cNvPr id="3" name="Vertical Text Placeholder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4" name="Date Placeholder 3"/>
          <p:cNvSpPr>
            <a:spLocks noGrp="1"/>
          </p:cNvSpPr>
          <p:nvPr>
            <p:ph type="dt" sz="half" idx="10"/>
          </p:nvPr>
        </p:nvSpPr>
        <p:spPr/>
        <p:txBody>
          <a:bodyPr/>
          <a:lstStyle/>
          <a:p>
            <a:fld id="{24093DAE-A361-6043-9B0E-032509241DBD}" type="datetimeFigureOut">
              <a:rPr lang="fr-FR" smtClean="0"/>
              <a:t>20/07/2016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2280116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6"/>
            <a:ext cx="1971675" cy="4358879"/>
          </a:xfrm>
        </p:spPr>
        <p:txBody>
          <a:bodyPr vert="eaVert"/>
          <a:lstStyle/>
          <a:p>
            <a:r>
              <a:rPr lang="nl-BE"/>
              <a:t>Cliquez et modifiez le titre</a:t>
            </a:r>
            <a:endParaRPr lang="en-US" dirty="0"/>
          </a:p>
        </p:txBody>
      </p:sp>
      <p:sp>
        <p:nvSpPr>
          <p:cNvPr id="3" name="Vertical Text Placeholder 2"/>
          <p:cNvSpPr>
            <a:spLocks noGrp="1"/>
          </p:cNvSpPr>
          <p:nvPr>
            <p:ph type="body" orient="vert" idx="1"/>
          </p:nvPr>
        </p:nvSpPr>
        <p:spPr>
          <a:xfrm>
            <a:off x="628652" y="273846"/>
            <a:ext cx="5800725" cy="4358879"/>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4" name="Date Placeholder 3"/>
          <p:cNvSpPr>
            <a:spLocks noGrp="1"/>
          </p:cNvSpPr>
          <p:nvPr>
            <p:ph type="dt" sz="half" idx="10"/>
          </p:nvPr>
        </p:nvSpPr>
        <p:spPr/>
        <p:txBody>
          <a:bodyPr/>
          <a:lstStyle/>
          <a:p>
            <a:fld id="{24093DAE-A361-6043-9B0E-032509241DBD}" type="datetimeFigureOut">
              <a:rPr lang="fr-FR" smtClean="0"/>
              <a:t>20/07/2016</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1748950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74115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5421113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24885981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422604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3325860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9548919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359" y="826723"/>
            <a:ext cx="7886700" cy="994172"/>
          </a:xfrm>
        </p:spPr>
        <p:txBody>
          <a:bodyPr>
            <a:normAutofit/>
          </a:bodyPr>
          <a:lstStyle>
            <a:lvl1pPr algn="ctr">
              <a:defRPr sz="2700"/>
            </a:lvl1p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
        <p:nvSpPr>
          <p:cNvPr id="7" name="Subtitle 2"/>
          <p:cNvSpPr>
            <a:spLocks noGrp="1"/>
          </p:cNvSpPr>
          <p:nvPr>
            <p:ph type="subTitle" idx="1"/>
          </p:nvPr>
        </p:nvSpPr>
        <p:spPr>
          <a:xfrm>
            <a:off x="537280" y="2007259"/>
            <a:ext cx="7915129" cy="2497838"/>
          </a:xfrm>
        </p:spPr>
        <p:txBody>
          <a:bodyPr/>
          <a:lstStyle>
            <a:lvl1pPr marL="0" indent="0" algn="ctr">
              <a:buNone/>
              <a:defRPr sz="1800"/>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Tree>
    <p:extLst>
      <p:ext uri="{BB962C8B-B14F-4D97-AF65-F5344CB8AC3E}">
        <p14:creationId xmlns:p14="http://schemas.microsoft.com/office/powerpoint/2010/main" val="315598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5" name="Image 4" descr="layer titre widescreen CCschool-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981131" y="-43249"/>
            <a:ext cx="5037508" cy="572498"/>
          </a:xfrm>
        </p:spPr>
        <p:txBody>
          <a:bodyPr>
            <a:normAutofit/>
          </a:bodyPr>
          <a:lstStyle>
            <a:lvl1pPr>
              <a:defRPr sz="2400" cap="small" spc="75" baseline="0">
                <a:solidFill>
                  <a:srgbClr val="4D4D4D"/>
                </a:solidFill>
              </a:defRPr>
            </a:lvl1pPr>
          </a:lstStyle>
          <a:p>
            <a:r>
              <a:rPr lang="nl-BE"/>
              <a:t>Cliquez et modifiez le titre</a:t>
            </a:r>
            <a:endParaRPr lang="en-US" dirty="0"/>
          </a:p>
        </p:txBody>
      </p:sp>
      <p:sp>
        <p:nvSpPr>
          <p:cNvPr id="3" name="Content Placeholder 2"/>
          <p:cNvSpPr>
            <a:spLocks noGrp="1"/>
          </p:cNvSpPr>
          <p:nvPr>
            <p:ph idx="1"/>
          </p:nvPr>
        </p:nvSpPr>
        <p:spPr/>
        <p:txBody>
          <a:bodyPr/>
          <a:lstStyle>
            <a:lvl1pPr>
              <a:buClr>
                <a:srgbClr val="5D3485"/>
              </a:buClr>
              <a:defRPr/>
            </a:lvl1pPr>
            <a:lvl2pPr>
              <a:buClr>
                <a:srgbClr val="5D3485"/>
              </a:buClr>
              <a:defRPr/>
            </a:lvl2pPr>
            <a:lvl3pPr>
              <a:buClr>
                <a:srgbClr val="5D3485"/>
              </a:buClr>
              <a:defRPr/>
            </a:lvl3pPr>
            <a:lvl4pPr>
              <a:buClr>
                <a:srgbClr val="5D3485"/>
              </a:buClr>
              <a:defRPr/>
            </a:lvl4pPr>
            <a:lvl5pPr>
              <a:buClr>
                <a:srgbClr val="5D3485"/>
              </a:buClr>
              <a:defRPr/>
            </a:lvl5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12" name="Slide Number Placeholder 5"/>
          <p:cNvSpPr>
            <a:spLocks noGrp="1"/>
          </p:cNvSpPr>
          <p:nvPr>
            <p:ph type="sldNum" sz="quarter" idx="12"/>
          </p:nvPr>
        </p:nvSpPr>
        <p:spPr>
          <a:xfrm>
            <a:off x="8628021" y="4760733"/>
            <a:ext cx="292282" cy="273844"/>
          </a:xfrm>
        </p:spPr>
        <p:txBody>
          <a:bodyPr/>
          <a:lstStyle>
            <a:lvl1pPr>
              <a:defRPr>
                <a:solidFill>
                  <a:schemeClr val="bg1"/>
                </a:solidFill>
              </a:defRPr>
            </a:lvl1pPr>
          </a:lstStyle>
          <a:p>
            <a:fld id="{021E4DB9-051A-2C41-95F3-F5BBB5FD5DA4}" type="slidenum">
              <a:rPr lang="fr-FR" smtClean="0"/>
              <a:t>‹#›</a:t>
            </a:fld>
            <a:endParaRPr lang="fr-FR"/>
          </a:p>
        </p:txBody>
      </p:sp>
      <p:sp>
        <p:nvSpPr>
          <p:cNvPr id="10" name="Triangle isocèle 8"/>
          <p:cNvSpPr/>
          <p:nvPr/>
        </p:nvSpPr>
        <p:spPr>
          <a:xfrm rot="6808998">
            <a:off x="1579000" y="-410593"/>
            <a:ext cx="435680" cy="1650303"/>
          </a:xfrm>
          <a:prstGeom prst="triangle">
            <a:avLst>
              <a:gd name="adj" fmla="val 26152"/>
            </a:avLst>
          </a:prstGeom>
          <a:solidFill>
            <a:srgbClr val="B7A2CA"/>
          </a:solidFill>
          <a:ln>
            <a:noFill/>
          </a:ln>
        </p:spPr>
        <p:style>
          <a:lnRef idx="1">
            <a:schemeClr val="accent1"/>
          </a:lnRef>
          <a:fillRef idx="3">
            <a:schemeClr val="accent1"/>
          </a:fillRef>
          <a:effectRef idx="2">
            <a:schemeClr val="accent1"/>
          </a:effectRef>
          <a:fontRef idx="minor">
            <a:schemeClr val="lt1"/>
          </a:fontRef>
        </p:style>
        <p:txBody>
          <a:bodyPr lIns="68577" tIns="34289" rIns="68577" bIns="34289" rtlCol="0" anchor="ctr"/>
          <a:lstStyle/>
          <a:p>
            <a:pPr algn="ctr"/>
            <a:endParaRPr lang="fr-FR" sz="1400">
              <a:solidFill>
                <a:srgbClr val="B7A2CA"/>
              </a:solidFill>
            </a:endParaRPr>
          </a:p>
        </p:txBody>
      </p:sp>
      <p:sp>
        <p:nvSpPr>
          <p:cNvPr id="9" name="TextBox 10"/>
          <p:cNvSpPr txBox="1"/>
          <p:nvPr/>
        </p:nvSpPr>
        <p:spPr>
          <a:xfrm>
            <a:off x="1144" y="4897653"/>
            <a:ext cx="2415746" cy="380872"/>
          </a:xfrm>
          <a:prstGeom prst="rect">
            <a:avLst/>
          </a:prstGeom>
          <a:noFill/>
        </p:spPr>
        <p:txBody>
          <a:bodyPr wrap="square" lIns="68577" tIns="34289" rIns="68577" bIns="34289" rtlCol="0">
            <a:spAutoFit/>
          </a:bodyPr>
          <a:lstStyle/>
          <a:p>
            <a:r>
              <a:rPr lang="fr-FR" sz="1100" b="0" cap="small" baseline="0" dirty="0">
                <a:solidFill>
                  <a:srgbClr val="858883"/>
                </a:solidFill>
                <a:effectLst>
                  <a:outerShdw blurRad="38100" dist="38100" dir="2700000" algn="tl">
                    <a:srgbClr val="000000">
                      <a:alpha val="43137"/>
                    </a:srgbClr>
                  </a:outerShdw>
                </a:effectLst>
              </a:rPr>
              <a:t>Parce qu’</a:t>
            </a:r>
            <a:r>
              <a:rPr lang="fr-FR" sz="1100" b="0" cap="small" baseline="0" dirty="0">
                <a:solidFill>
                  <a:srgbClr val="5D3485"/>
                </a:solidFill>
                <a:effectLst>
                  <a:outerShdw blurRad="38100" dist="38100" dir="2700000" algn="tl">
                    <a:srgbClr val="000000">
                      <a:alpha val="43137"/>
                    </a:srgbClr>
                  </a:outerShdw>
                </a:effectLst>
              </a:rPr>
              <a:t>apprendre</a:t>
            </a:r>
            <a:r>
              <a:rPr lang="fr-FR" sz="1100" b="0" cap="small" baseline="0" dirty="0">
                <a:solidFill>
                  <a:srgbClr val="858883"/>
                </a:solidFill>
                <a:effectLst>
                  <a:outerShdw blurRad="38100" dist="38100" dir="2700000" algn="tl">
                    <a:srgbClr val="000000">
                      <a:alpha val="43137"/>
                    </a:srgbClr>
                  </a:outerShdw>
                </a:effectLst>
              </a:rPr>
              <a:t> est un acte de création</a:t>
            </a:r>
          </a:p>
        </p:txBody>
      </p:sp>
      <p:sp>
        <p:nvSpPr>
          <p:cNvPr id="8" name="ZoneTexte 7"/>
          <p:cNvSpPr txBox="1"/>
          <p:nvPr userDrawn="1"/>
        </p:nvSpPr>
        <p:spPr>
          <a:xfrm>
            <a:off x="0" y="4876144"/>
            <a:ext cx="2913438" cy="261606"/>
          </a:xfrm>
          <a:prstGeom prst="rect">
            <a:avLst/>
          </a:prstGeom>
          <a:noFill/>
        </p:spPr>
        <p:txBody>
          <a:bodyPr wrap="square" lIns="91436" tIns="45718" rIns="91436" bIns="45718" rtlCol="0">
            <a:spAutoFit/>
          </a:bodyPr>
          <a:lstStyle/>
          <a:p>
            <a:r>
              <a:rPr lang="fr-FR" sz="1100" cap="small" spc="200" dirty="0">
                <a:solidFill>
                  <a:srgbClr val="7C7D83"/>
                </a:solidFill>
              </a:rPr>
              <a:t>Parce qu’</a:t>
            </a:r>
            <a:r>
              <a:rPr lang="fr-FR" sz="1100" cap="small" spc="200" dirty="0">
                <a:solidFill>
                  <a:srgbClr val="8FBA3F"/>
                </a:solidFill>
              </a:rPr>
              <a:t>apprendre</a:t>
            </a:r>
            <a:r>
              <a:rPr lang="fr-FR" sz="1100" cap="small" spc="200" dirty="0">
                <a:solidFill>
                  <a:srgbClr val="7C7D83"/>
                </a:solidFill>
              </a:rPr>
              <a:t> est un acte de création</a:t>
            </a:r>
          </a:p>
        </p:txBody>
      </p:sp>
    </p:spTree>
    <p:extLst>
      <p:ext uri="{BB962C8B-B14F-4D97-AF65-F5344CB8AC3E}">
        <p14:creationId xmlns:p14="http://schemas.microsoft.com/office/powerpoint/2010/main" val="47802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 y="0"/>
            <a:ext cx="9142857" cy="5144142"/>
          </a:xfrm>
          <a:prstGeom prst="rect">
            <a:avLst/>
          </a:prstGeom>
        </p:spPr>
      </p:pic>
      <p:sp>
        <p:nvSpPr>
          <p:cNvPr id="2" name="Title 1"/>
          <p:cNvSpPr>
            <a:spLocks noGrp="1"/>
          </p:cNvSpPr>
          <p:nvPr>
            <p:ph type="ctrTitle"/>
          </p:nvPr>
        </p:nvSpPr>
        <p:spPr>
          <a:xfrm>
            <a:off x="1143000" y="841772"/>
            <a:ext cx="6858000" cy="1790700"/>
          </a:xfrm>
        </p:spPr>
        <p:txBody>
          <a:bodyPr anchor="b">
            <a:normAutofit/>
          </a:bodyPr>
          <a:lstStyle>
            <a:lvl1pPr algn="ctr">
              <a:defRPr sz="3300" cap="small" spc="150" baseline="0">
                <a:solidFill>
                  <a:srgbClr val="A2C651"/>
                </a:solidFill>
              </a:defRPr>
            </a:lvl1pPr>
          </a:lstStyle>
          <a:p>
            <a:r>
              <a:rPr lang="nl-BE"/>
              <a:t>Cliquez et modifiez le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cap="small" spc="75" baseline="0">
                <a:solidFill>
                  <a:srgbClr val="858883"/>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BE"/>
              <a:t>Cliquez pour modifier le style des sous-titres du masque</a:t>
            </a:r>
            <a:endParaRPr lang="en-US" dirty="0"/>
          </a:p>
        </p:txBody>
      </p:sp>
      <p:sp>
        <p:nvSpPr>
          <p:cNvPr id="6" name="Slide Number Placeholder 5"/>
          <p:cNvSpPr>
            <a:spLocks noGrp="1"/>
          </p:cNvSpPr>
          <p:nvPr>
            <p:ph type="sldNum" sz="quarter" idx="12"/>
          </p:nvPr>
        </p:nvSpPr>
        <p:spPr>
          <a:xfrm>
            <a:off x="8523513" y="4760731"/>
            <a:ext cx="292282" cy="273844"/>
          </a:xfrm>
        </p:spPr>
        <p:txBody>
          <a:bodyPr/>
          <a:lstStyle>
            <a:lvl1pPr>
              <a:defRPr>
                <a:solidFill>
                  <a:schemeClr val="bg1"/>
                </a:solidFill>
              </a:defRPr>
            </a:lvl1pPr>
          </a:lstStyle>
          <a:p>
            <a:fld id="{021E4DB9-051A-2C41-95F3-F5BBB5FD5DA4}" type="slidenum">
              <a:rPr lang="fr-FR" smtClean="0"/>
              <a:t>‹#›</a:t>
            </a:fld>
            <a:endParaRPr lang="fr-FR"/>
          </a:p>
        </p:txBody>
      </p:sp>
      <p:sp>
        <p:nvSpPr>
          <p:cNvPr id="8" name="ZoneTexte 7"/>
          <p:cNvSpPr txBox="1"/>
          <p:nvPr userDrawn="1"/>
        </p:nvSpPr>
        <p:spPr>
          <a:xfrm>
            <a:off x="-1" y="4876143"/>
            <a:ext cx="3518863" cy="261610"/>
          </a:xfrm>
          <a:prstGeom prst="rect">
            <a:avLst/>
          </a:prstGeom>
          <a:noFill/>
        </p:spPr>
        <p:txBody>
          <a:bodyPr wrap="square" rtlCol="0">
            <a:spAutoFit/>
          </a:bodyPr>
          <a:lstStyle/>
          <a:p>
            <a:r>
              <a:rPr lang="fr-FR" sz="1100" cap="small" spc="200" dirty="0">
                <a:solidFill>
                  <a:srgbClr val="7C7D83"/>
                </a:solidFill>
              </a:rPr>
              <a:t>Parce qu’</a:t>
            </a:r>
            <a:r>
              <a:rPr lang="fr-FR" sz="1100" cap="small" spc="200" dirty="0">
                <a:solidFill>
                  <a:srgbClr val="8FBA3F"/>
                </a:solidFill>
              </a:rPr>
              <a:t>apprendre</a:t>
            </a:r>
            <a:r>
              <a:rPr lang="fr-FR" sz="1100" cap="small" spc="200" dirty="0">
                <a:solidFill>
                  <a:srgbClr val="7C7D83"/>
                </a:solidFill>
              </a:rPr>
              <a:t> est un acte de création</a:t>
            </a:r>
          </a:p>
        </p:txBody>
      </p:sp>
    </p:spTree>
    <p:extLst>
      <p:ext uri="{BB962C8B-B14F-4D97-AF65-F5344CB8AC3E}">
        <p14:creationId xmlns:p14="http://schemas.microsoft.com/office/powerpoint/2010/main" val="3010883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 y="0"/>
            <a:ext cx="9142856" cy="5144142"/>
          </a:xfrm>
          <a:prstGeom prst="rect">
            <a:avLst/>
          </a:prstGeom>
        </p:spPr>
      </p:pic>
      <p:sp>
        <p:nvSpPr>
          <p:cNvPr id="2" name="Title 1"/>
          <p:cNvSpPr>
            <a:spLocks noGrp="1"/>
          </p:cNvSpPr>
          <p:nvPr>
            <p:ph type="title"/>
          </p:nvPr>
        </p:nvSpPr>
        <p:spPr>
          <a:xfrm>
            <a:off x="1981130" y="-43249"/>
            <a:ext cx="5037508" cy="572498"/>
          </a:xfrm>
        </p:spPr>
        <p:txBody>
          <a:bodyPr>
            <a:normAutofit/>
          </a:bodyPr>
          <a:lstStyle>
            <a:lvl1pPr>
              <a:defRPr sz="2400" cap="small" spc="75" baseline="0">
                <a:solidFill>
                  <a:srgbClr val="4D4D4D"/>
                </a:solidFill>
              </a:defRPr>
            </a:lvl1pPr>
          </a:lstStyle>
          <a:p>
            <a:r>
              <a:rPr lang="nl-BE"/>
              <a:t>Cliquez et modifiez le titre</a:t>
            </a:r>
            <a:endParaRPr lang="en-US" dirty="0"/>
          </a:p>
        </p:txBody>
      </p:sp>
      <p:sp>
        <p:nvSpPr>
          <p:cNvPr id="3" name="Content Placeholder 2"/>
          <p:cNvSpPr>
            <a:spLocks noGrp="1"/>
          </p:cNvSpPr>
          <p:nvPr>
            <p:ph idx="1"/>
          </p:nvPr>
        </p:nvSpPr>
        <p:spPr/>
        <p:txBody>
          <a:bodyPr/>
          <a:lstStyle>
            <a:lvl1pPr>
              <a:buClr>
                <a:srgbClr val="A2C651"/>
              </a:buClr>
              <a:defRPr/>
            </a:lvl1pPr>
            <a:lvl2pPr>
              <a:buClr>
                <a:srgbClr val="A2C651"/>
              </a:buClr>
              <a:defRPr/>
            </a:lvl2pPr>
            <a:lvl3pPr>
              <a:buClr>
                <a:srgbClr val="A2C651"/>
              </a:buClr>
              <a:defRPr/>
            </a:lvl3pPr>
            <a:lvl4pPr>
              <a:buClr>
                <a:srgbClr val="A2C651"/>
              </a:buClr>
              <a:defRPr/>
            </a:lvl4pPr>
            <a:lvl5pPr>
              <a:buClr>
                <a:srgbClr val="A2C651"/>
              </a:buClr>
              <a:defRPr/>
            </a:lvl5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12" name="Slide Number Placeholder 5"/>
          <p:cNvSpPr>
            <a:spLocks noGrp="1"/>
          </p:cNvSpPr>
          <p:nvPr>
            <p:ph type="sldNum" sz="quarter" idx="12"/>
          </p:nvPr>
        </p:nvSpPr>
        <p:spPr>
          <a:xfrm>
            <a:off x="8628021" y="4760731"/>
            <a:ext cx="292282" cy="273844"/>
          </a:xfrm>
        </p:spPr>
        <p:txBody>
          <a:bodyPr/>
          <a:lstStyle>
            <a:lvl1pPr>
              <a:defRPr>
                <a:solidFill>
                  <a:schemeClr val="bg1"/>
                </a:solidFill>
              </a:defRPr>
            </a:lvl1pPr>
          </a:lstStyle>
          <a:p>
            <a:fld id="{021E4DB9-051A-2C41-95F3-F5BBB5FD5DA4}" type="slidenum">
              <a:rPr lang="fr-FR" smtClean="0"/>
              <a:t>‹#›</a:t>
            </a:fld>
            <a:endParaRPr lang="fr-FR"/>
          </a:p>
        </p:txBody>
      </p:sp>
      <p:sp>
        <p:nvSpPr>
          <p:cNvPr id="10" name="Triangle isocèle 8"/>
          <p:cNvSpPr/>
          <p:nvPr/>
        </p:nvSpPr>
        <p:spPr>
          <a:xfrm rot="6808998">
            <a:off x="1578999" y="-410593"/>
            <a:ext cx="435680" cy="1650303"/>
          </a:xfrm>
          <a:prstGeom prst="triangle">
            <a:avLst>
              <a:gd name="adj" fmla="val 26152"/>
            </a:avLst>
          </a:prstGeom>
          <a:solidFill>
            <a:srgbClr val="A2C65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fr-FR" sz="1400"/>
          </a:p>
        </p:txBody>
      </p:sp>
      <p:sp>
        <p:nvSpPr>
          <p:cNvPr id="8" name="ZoneTexte 7"/>
          <p:cNvSpPr txBox="1"/>
          <p:nvPr userDrawn="1"/>
        </p:nvSpPr>
        <p:spPr>
          <a:xfrm>
            <a:off x="-1" y="4876143"/>
            <a:ext cx="3518863" cy="261610"/>
          </a:xfrm>
          <a:prstGeom prst="rect">
            <a:avLst/>
          </a:prstGeom>
          <a:noFill/>
        </p:spPr>
        <p:txBody>
          <a:bodyPr wrap="square" rtlCol="0">
            <a:spAutoFit/>
          </a:bodyPr>
          <a:lstStyle/>
          <a:p>
            <a:r>
              <a:rPr lang="fr-FR" sz="1100" cap="small" spc="200" dirty="0">
                <a:solidFill>
                  <a:srgbClr val="7C7D83"/>
                </a:solidFill>
              </a:rPr>
              <a:t>Parce qu’</a:t>
            </a:r>
            <a:r>
              <a:rPr lang="fr-FR" sz="1100" cap="small" spc="200" dirty="0">
                <a:solidFill>
                  <a:srgbClr val="8FBA3F"/>
                </a:solidFill>
              </a:rPr>
              <a:t>apprendre</a:t>
            </a:r>
            <a:r>
              <a:rPr lang="fr-FR" sz="1100" cap="small" spc="200" dirty="0">
                <a:solidFill>
                  <a:srgbClr val="7C7D83"/>
                </a:solidFill>
              </a:rPr>
              <a:t> est un acte de création</a:t>
            </a:r>
          </a:p>
        </p:txBody>
      </p:sp>
    </p:spTree>
    <p:extLst>
      <p:ext uri="{BB962C8B-B14F-4D97-AF65-F5344CB8AC3E}">
        <p14:creationId xmlns:p14="http://schemas.microsoft.com/office/powerpoint/2010/main" val="1186763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En-tête de section">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 y="0"/>
            <a:ext cx="9141716" cy="5143500"/>
          </a:xfrm>
          <a:prstGeom prst="rect">
            <a:avLst/>
          </a:prstGeom>
        </p:spPr>
      </p:pic>
      <p:sp>
        <p:nvSpPr>
          <p:cNvPr id="2" name="Title 1"/>
          <p:cNvSpPr>
            <a:spLocks noGrp="1"/>
          </p:cNvSpPr>
          <p:nvPr>
            <p:ph type="title"/>
          </p:nvPr>
        </p:nvSpPr>
        <p:spPr>
          <a:xfrm>
            <a:off x="1657350" y="2113006"/>
            <a:ext cx="5393726" cy="1019432"/>
          </a:xfrm>
        </p:spPr>
        <p:txBody>
          <a:bodyPr anchor="b">
            <a:normAutofit/>
          </a:bodyPr>
          <a:lstStyle>
            <a:lvl1pPr algn="ctr">
              <a:defRPr sz="3000" cap="small" spc="75" baseline="0">
                <a:solidFill>
                  <a:srgbClr val="A2C651"/>
                </a:solidFill>
              </a:defRPr>
            </a:lvl1pPr>
          </a:lstStyle>
          <a:p>
            <a:r>
              <a:rPr lang="nl-BE"/>
              <a:t>Cliquez et modifiez le titre</a:t>
            </a:r>
            <a:endParaRPr lang="en-US" dirty="0"/>
          </a:p>
        </p:txBody>
      </p:sp>
    </p:spTree>
    <p:extLst>
      <p:ext uri="{BB962C8B-B14F-4D97-AF65-F5344CB8AC3E}">
        <p14:creationId xmlns:p14="http://schemas.microsoft.com/office/powerpoint/2010/main" val="32353432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109" y="-26586"/>
            <a:ext cx="9235238" cy="5196120"/>
          </a:xfrm>
          <a:prstGeom prst="rect">
            <a:avLst/>
          </a:prstGeom>
        </p:spPr>
      </p:pic>
      <p:sp>
        <p:nvSpPr>
          <p:cNvPr id="2" name="Title 1"/>
          <p:cNvSpPr>
            <a:spLocks noGrp="1"/>
          </p:cNvSpPr>
          <p:nvPr>
            <p:ph type="title"/>
          </p:nvPr>
        </p:nvSpPr>
        <p:spPr>
          <a:xfrm>
            <a:off x="1206980" y="1721071"/>
            <a:ext cx="7735581" cy="994172"/>
          </a:xfrm>
        </p:spPr>
        <p:txBody>
          <a:bodyPr>
            <a:normAutofit/>
          </a:bodyPr>
          <a:lstStyle>
            <a:lvl1pPr algn="ctr">
              <a:defRPr sz="2700" cap="small" spc="150" baseline="0">
                <a:solidFill>
                  <a:srgbClr val="858883"/>
                </a:solidFill>
              </a:defRPr>
            </a:lvl1pPr>
          </a:lstStyle>
          <a:p>
            <a:r>
              <a:rPr lang="nl-BE"/>
              <a:t>Cliquez et modifiez le titre</a:t>
            </a:r>
            <a:endParaRPr lang="en-US" dirty="0"/>
          </a:p>
        </p:txBody>
      </p:sp>
      <p:sp>
        <p:nvSpPr>
          <p:cNvPr id="5" name="Slide Number Placeholder 4"/>
          <p:cNvSpPr>
            <a:spLocks noGrp="1"/>
          </p:cNvSpPr>
          <p:nvPr>
            <p:ph type="sldNum" sz="quarter" idx="12"/>
          </p:nvPr>
        </p:nvSpPr>
        <p:spPr>
          <a:xfrm>
            <a:off x="8538519" y="4863027"/>
            <a:ext cx="304285" cy="273844"/>
          </a:xfrm>
        </p:spPr>
        <p:txBody>
          <a:bodyPr/>
          <a:lstStyle>
            <a:lvl1pPr>
              <a:defRPr>
                <a:solidFill>
                  <a:schemeClr val="bg1"/>
                </a:solidFill>
              </a:defRPr>
            </a:lvl1pPr>
          </a:lstStyle>
          <a:p>
            <a:fld id="{021E4DB9-051A-2C41-95F3-F5BBB5FD5DA4}" type="slidenum">
              <a:rPr lang="fr-FR" smtClean="0"/>
              <a:t>‹#›</a:t>
            </a:fld>
            <a:endParaRPr lang="fr-FR"/>
          </a:p>
        </p:txBody>
      </p:sp>
      <p:sp>
        <p:nvSpPr>
          <p:cNvPr id="7" name="Subtitle 2"/>
          <p:cNvSpPr>
            <a:spLocks noGrp="1"/>
          </p:cNvSpPr>
          <p:nvPr>
            <p:ph type="subTitle" idx="1"/>
          </p:nvPr>
        </p:nvSpPr>
        <p:spPr>
          <a:xfrm>
            <a:off x="1206980" y="2842053"/>
            <a:ext cx="7245426" cy="1663042"/>
          </a:xfrm>
        </p:spPr>
        <p:txBody>
          <a:bodyPr/>
          <a:lstStyle>
            <a:lvl1pPr marL="0" indent="0" algn="ctr">
              <a:buNone/>
              <a:defRPr sz="1800">
                <a:solidFill>
                  <a:srgbClr val="A2C65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BE"/>
              <a:t>Cliquez pour modifier le style des sous-titres du masque</a:t>
            </a:r>
            <a:endParaRPr lang="en-US" dirty="0"/>
          </a:p>
        </p:txBody>
      </p:sp>
      <p:sp>
        <p:nvSpPr>
          <p:cNvPr id="10" name="Triangle rectangle 3"/>
          <p:cNvSpPr/>
          <p:nvPr/>
        </p:nvSpPr>
        <p:spPr>
          <a:xfrm>
            <a:off x="1206980" y="1677479"/>
            <a:ext cx="1748710" cy="1037763"/>
          </a:xfrm>
          <a:prstGeom prst="rtTriangle">
            <a:avLst/>
          </a:prstGeom>
          <a:solidFill>
            <a:srgbClr val="A2C651"/>
          </a:solidFill>
          <a:ln>
            <a:noFill/>
          </a:ln>
        </p:spPr>
        <p:style>
          <a:lnRef idx="1">
            <a:schemeClr val="accent1"/>
          </a:lnRef>
          <a:fillRef idx="3">
            <a:schemeClr val="accent1"/>
          </a:fillRef>
          <a:effectRef idx="2">
            <a:schemeClr val="accent1"/>
          </a:effectRef>
          <a:fontRef idx="minor">
            <a:schemeClr val="lt1"/>
          </a:fontRef>
        </p:style>
        <p:txBody>
          <a:bodyPr lIns="68580" tIns="34290" rIns="68580" bIns="34290" rtlCol="0" anchor="ctr"/>
          <a:lstStyle/>
          <a:p>
            <a:pPr algn="ctr"/>
            <a:endParaRPr lang="fr-FR"/>
          </a:p>
        </p:txBody>
      </p:sp>
      <p:sp>
        <p:nvSpPr>
          <p:cNvPr id="8" name="ZoneTexte 7"/>
          <p:cNvSpPr txBox="1"/>
          <p:nvPr userDrawn="1"/>
        </p:nvSpPr>
        <p:spPr>
          <a:xfrm>
            <a:off x="-1" y="4876143"/>
            <a:ext cx="3518863" cy="261610"/>
          </a:xfrm>
          <a:prstGeom prst="rect">
            <a:avLst/>
          </a:prstGeom>
          <a:noFill/>
        </p:spPr>
        <p:txBody>
          <a:bodyPr wrap="square" rtlCol="0">
            <a:spAutoFit/>
          </a:bodyPr>
          <a:lstStyle/>
          <a:p>
            <a:r>
              <a:rPr lang="fr-FR" sz="1100" cap="small" spc="200" dirty="0">
                <a:solidFill>
                  <a:srgbClr val="7C7D83"/>
                </a:solidFill>
              </a:rPr>
              <a:t>Parce qu’</a:t>
            </a:r>
            <a:r>
              <a:rPr lang="fr-FR" sz="1100" cap="small" spc="200" dirty="0">
                <a:solidFill>
                  <a:srgbClr val="8FBA3F"/>
                </a:solidFill>
              </a:rPr>
              <a:t>apprendre</a:t>
            </a:r>
            <a:r>
              <a:rPr lang="fr-FR" sz="1100" cap="small" spc="200" dirty="0">
                <a:solidFill>
                  <a:srgbClr val="7C7D83"/>
                </a:solidFill>
              </a:rPr>
              <a:t> est un acte de création</a:t>
            </a:r>
          </a:p>
        </p:txBody>
      </p:sp>
    </p:spTree>
    <p:extLst>
      <p:ext uri="{BB962C8B-B14F-4D97-AF65-F5344CB8AC3E}">
        <p14:creationId xmlns:p14="http://schemas.microsoft.com/office/powerpoint/2010/main" val="250574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n-tête de section">
    <p:spTree>
      <p:nvGrpSpPr>
        <p:cNvPr id="1" name=""/>
        <p:cNvGrpSpPr/>
        <p:nvPr/>
      </p:nvGrpSpPr>
      <p:grpSpPr>
        <a:xfrm>
          <a:off x="0" y="0"/>
          <a:ext cx="0" cy="0"/>
          <a:chOff x="0" y="0"/>
          <a:chExt cx="0" cy="0"/>
        </a:xfrm>
      </p:grpSpPr>
      <p:pic>
        <p:nvPicPr>
          <p:cNvPr id="4" name="Image 3" descr="layer titre widescreen CCschool-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657351" y="2113006"/>
            <a:ext cx="5393726" cy="1019432"/>
          </a:xfrm>
        </p:spPr>
        <p:txBody>
          <a:bodyPr anchor="b">
            <a:normAutofit/>
          </a:bodyPr>
          <a:lstStyle>
            <a:lvl1pPr algn="ctr">
              <a:defRPr sz="3000" cap="small">
                <a:solidFill>
                  <a:srgbClr val="5D3485"/>
                </a:solidFill>
              </a:defRPr>
            </a:lvl1pPr>
          </a:lstStyle>
          <a:p>
            <a:r>
              <a:rPr lang="nl-BE"/>
              <a:t>Cliquez et modifiez le titre</a:t>
            </a:r>
            <a:endParaRPr lang="en-US" dirty="0"/>
          </a:p>
        </p:txBody>
      </p:sp>
    </p:spTree>
    <p:extLst>
      <p:ext uri="{BB962C8B-B14F-4D97-AF65-F5344CB8AC3E}">
        <p14:creationId xmlns:p14="http://schemas.microsoft.com/office/powerpoint/2010/main" val="100736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pic>
        <p:nvPicPr>
          <p:cNvPr id="4" name="Image 3" descr="layer titre widescreen CCschool-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3" y="-25234"/>
            <a:ext cx="9214359" cy="5183077"/>
          </a:xfrm>
          <a:prstGeom prst="rect">
            <a:avLst/>
          </a:prstGeom>
        </p:spPr>
      </p:pic>
      <p:sp>
        <p:nvSpPr>
          <p:cNvPr id="2" name="Title 1"/>
          <p:cNvSpPr>
            <a:spLocks noGrp="1"/>
          </p:cNvSpPr>
          <p:nvPr>
            <p:ph type="title"/>
          </p:nvPr>
        </p:nvSpPr>
        <p:spPr>
          <a:xfrm>
            <a:off x="895623" y="1642963"/>
            <a:ext cx="7886700" cy="994172"/>
          </a:xfrm>
        </p:spPr>
        <p:txBody>
          <a:bodyPr>
            <a:normAutofit/>
          </a:bodyPr>
          <a:lstStyle>
            <a:lvl1pPr algn="ctr">
              <a:defRPr sz="2700" cap="small" baseline="0">
                <a:solidFill>
                  <a:srgbClr val="5D3485"/>
                </a:solidFill>
              </a:defRPr>
            </a:lvl1pPr>
          </a:lstStyle>
          <a:p>
            <a:r>
              <a:rPr lang="nl-BE"/>
              <a:t>Cliquez et modifiez le titre</a:t>
            </a:r>
            <a:endParaRPr lang="en-US" dirty="0"/>
          </a:p>
        </p:txBody>
      </p:sp>
      <p:sp>
        <p:nvSpPr>
          <p:cNvPr id="5" name="Slide Number Placeholder 4"/>
          <p:cNvSpPr>
            <a:spLocks noGrp="1"/>
          </p:cNvSpPr>
          <p:nvPr>
            <p:ph type="sldNum" sz="quarter" idx="12"/>
          </p:nvPr>
        </p:nvSpPr>
        <p:spPr>
          <a:xfrm>
            <a:off x="8538521" y="4863027"/>
            <a:ext cx="304285" cy="273844"/>
          </a:xfrm>
        </p:spPr>
        <p:txBody>
          <a:bodyPr/>
          <a:lstStyle>
            <a:lvl1pPr>
              <a:defRPr>
                <a:solidFill>
                  <a:schemeClr val="bg1"/>
                </a:solidFill>
              </a:defRPr>
            </a:lvl1pPr>
          </a:lstStyle>
          <a:p>
            <a:fld id="{021E4DB9-051A-2C41-95F3-F5BBB5FD5DA4}" type="slidenum">
              <a:rPr lang="fr-FR" smtClean="0"/>
              <a:t>‹#›</a:t>
            </a:fld>
            <a:endParaRPr lang="fr-FR"/>
          </a:p>
        </p:txBody>
      </p:sp>
      <p:sp>
        <p:nvSpPr>
          <p:cNvPr id="7" name="Subtitle 2"/>
          <p:cNvSpPr>
            <a:spLocks noGrp="1"/>
          </p:cNvSpPr>
          <p:nvPr>
            <p:ph type="subTitle" idx="1"/>
          </p:nvPr>
        </p:nvSpPr>
        <p:spPr>
          <a:xfrm>
            <a:off x="537279" y="2842053"/>
            <a:ext cx="7915129" cy="1663042"/>
          </a:xfrm>
        </p:spPr>
        <p:txBody>
          <a:bodyPr/>
          <a:lstStyle>
            <a:lvl1pPr marL="0" indent="0" algn="ctr">
              <a:buNone/>
              <a:defRPr sz="1800">
                <a:solidFill>
                  <a:srgbClr val="646768"/>
                </a:solidFill>
              </a:defRPr>
            </a:lvl1pPr>
            <a:lvl2pPr marL="342884" indent="0" algn="ctr">
              <a:buNone/>
              <a:defRPr sz="1500"/>
            </a:lvl2pPr>
            <a:lvl3pPr marL="685766" indent="0" algn="ctr">
              <a:buNone/>
              <a:defRPr sz="140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nl-BE"/>
              <a:t>Cliquez pour modifier le style des sous-titres du masque</a:t>
            </a:r>
            <a:endParaRPr lang="en-US" dirty="0"/>
          </a:p>
        </p:txBody>
      </p:sp>
      <p:sp>
        <p:nvSpPr>
          <p:cNvPr id="10" name="Triangle rectangle 3"/>
          <p:cNvSpPr/>
          <p:nvPr/>
        </p:nvSpPr>
        <p:spPr>
          <a:xfrm>
            <a:off x="1206981" y="1677479"/>
            <a:ext cx="1748710" cy="1037763"/>
          </a:xfrm>
          <a:prstGeom prst="rtTriangle">
            <a:avLst/>
          </a:prstGeom>
          <a:solidFill>
            <a:srgbClr val="8566A7"/>
          </a:solidFill>
          <a:ln>
            <a:noFill/>
          </a:ln>
        </p:spPr>
        <p:style>
          <a:lnRef idx="1">
            <a:schemeClr val="accent1"/>
          </a:lnRef>
          <a:fillRef idx="3">
            <a:schemeClr val="accent1"/>
          </a:fillRef>
          <a:effectRef idx="2">
            <a:schemeClr val="accent1"/>
          </a:effectRef>
          <a:fontRef idx="minor">
            <a:schemeClr val="lt1"/>
          </a:fontRef>
        </p:style>
        <p:txBody>
          <a:bodyPr lIns="68577" tIns="34289" rIns="68577" bIns="34289" rtlCol="0" anchor="ctr"/>
          <a:lstStyle/>
          <a:p>
            <a:pPr algn="ctr"/>
            <a:endParaRPr lang="fr-FR"/>
          </a:p>
        </p:txBody>
      </p:sp>
      <p:sp>
        <p:nvSpPr>
          <p:cNvPr id="11" name="TextBox 10"/>
          <p:cNvSpPr txBox="1"/>
          <p:nvPr/>
        </p:nvSpPr>
        <p:spPr>
          <a:xfrm>
            <a:off x="1144" y="4897653"/>
            <a:ext cx="2415746" cy="380872"/>
          </a:xfrm>
          <a:prstGeom prst="rect">
            <a:avLst/>
          </a:prstGeom>
          <a:noFill/>
        </p:spPr>
        <p:txBody>
          <a:bodyPr wrap="square" lIns="68577" tIns="34289" rIns="68577" bIns="34289" rtlCol="0">
            <a:spAutoFit/>
          </a:bodyPr>
          <a:lstStyle/>
          <a:p>
            <a:r>
              <a:rPr lang="fr-FR" sz="1100" b="0" cap="small" baseline="0" dirty="0">
                <a:solidFill>
                  <a:srgbClr val="858883"/>
                </a:solidFill>
                <a:effectLst>
                  <a:outerShdw blurRad="38100" dist="38100" dir="2700000" algn="tl">
                    <a:srgbClr val="000000">
                      <a:alpha val="43137"/>
                    </a:srgbClr>
                  </a:outerShdw>
                </a:effectLst>
              </a:rPr>
              <a:t>Parce qu’</a:t>
            </a:r>
            <a:r>
              <a:rPr lang="fr-FR" sz="1100" b="0" cap="small" baseline="0" dirty="0">
                <a:solidFill>
                  <a:srgbClr val="5D3485"/>
                </a:solidFill>
                <a:effectLst>
                  <a:outerShdw blurRad="38100" dist="38100" dir="2700000" algn="tl">
                    <a:srgbClr val="000000">
                      <a:alpha val="43137"/>
                    </a:srgbClr>
                  </a:outerShdw>
                </a:effectLst>
              </a:rPr>
              <a:t>apprendre</a:t>
            </a:r>
            <a:r>
              <a:rPr lang="fr-FR" sz="1100" b="0" cap="small" baseline="0" dirty="0">
                <a:solidFill>
                  <a:srgbClr val="858883"/>
                </a:solidFill>
                <a:effectLst>
                  <a:outerShdw blurRad="38100" dist="38100" dir="2700000" algn="tl">
                    <a:srgbClr val="000000">
                      <a:alpha val="43137"/>
                    </a:srgbClr>
                  </a:outerShdw>
                </a:effectLst>
              </a:rPr>
              <a:t> est un acte de création</a:t>
            </a:r>
          </a:p>
        </p:txBody>
      </p:sp>
    </p:spTree>
    <p:extLst>
      <p:ext uri="{BB962C8B-B14F-4D97-AF65-F5344CB8AC3E}">
        <p14:creationId xmlns:p14="http://schemas.microsoft.com/office/powerpoint/2010/main" val="307986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Cliquez et modifiez le titre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5" name="Date Placeholder 4"/>
          <p:cNvSpPr>
            <a:spLocks noGrp="1"/>
          </p:cNvSpPr>
          <p:nvPr>
            <p:ph type="dt" sz="half" idx="10"/>
          </p:nvPr>
        </p:nvSpPr>
        <p:spPr/>
        <p:txBody>
          <a:bodyPr/>
          <a:lstStyle/>
          <a:p>
            <a:fld id="{24093DAE-A361-6043-9B0E-032509241DBD}" type="datetimeFigureOut">
              <a:rPr lang="fr-FR" smtClean="0"/>
              <a:t>20/07/2016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349007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nl-BE"/>
              <a:t>Cliquez et modifiez le titre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nl-BE"/>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nl-BE"/>
              <a:t>Cliquez pour modifier les styles du texte du masque</a:t>
            </a:r>
          </a:p>
        </p:txBody>
      </p:sp>
      <p:sp>
        <p:nvSpPr>
          <p:cNvPr id="6" name="Content Placeholder 5"/>
          <p:cNvSpPr>
            <a:spLocks noGrp="1"/>
          </p:cNvSpPr>
          <p:nvPr>
            <p:ph sz="quarter" idx="4"/>
          </p:nvPr>
        </p:nvSpPr>
        <p:spPr>
          <a:xfrm>
            <a:off x="4629152" y="1878806"/>
            <a:ext cx="3887391" cy="2763441"/>
          </a:xfrm>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7" name="Date Placeholder 6"/>
          <p:cNvSpPr>
            <a:spLocks noGrp="1"/>
          </p:cNvSpPr>
          <p:nvPr>
            <p:ph type="dt" sz="half" idx="10"/>
          </p:nvPr>
        </p:nvSpPr>
        <p:spPr/>
        <p:txBody>
          <a:bodyPr/>
          <a:lstStyle/>
          <a:p>
            <a:fld id="{24093DAE-A361-6043-9B0E-032509241DBD}" type="datetimeFigureOut">
              <a:rPr lang="fr-FR" smtClean="0"/>
              <a:t>20/07/2016</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960446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a:t>Cliquez et modifiez le titre</a:t>
            </a:r>
            <a:endParaRPr lang="en-US" dirty="0"/>
          </a:p>
        </p:txBody>
      </p:sp>
      <p:sp>
        <p:nvSpPr>
          <p:cNvPr id="3" name="Date Placeholder 2"/>
          <p:cNvSpPr>
            <a:spLocks noGrp="1"/>
          </p:cNvSpPr>
          <p:nvPr>
            <p:ph type="dt" sz="half" idx="10"/>
          </p:nvPr>
        </p:nvSpPr>
        <p:spPr/>
        <p:txBody>
          <a:bodyPr/>
          <a:lstStyle/>
          <a:p>
            <a:fld id="{24093DAE-A361-6043-9B0E-032509241DBD}" type="datetimeFigureOut">
              <a:rPr lang="fr-FR" smtClean="0"/>
              <a:t>20/07/2016</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274116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093DAE-A361-6043-9B0E-032509241DBD}" type="datetimeFigureOut">
              <a:rPr lang="fr-FR" smtClean="0"/>
              <a:t>20/07/2016</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136158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nl-BE"/>
              <a:t>Cliquez et modifiez le titre</a:t>
            </a:r>
            <a:endParaRPr lang="en-US" dirty="0"/>
          </a:p>
        </p:txBody>
      </p:sp>
      <p:sp>
        <p:nvSpPr>
          <p:cNvPr id="3" name="Content Placeholder 2"/>
          <p:cNvSpPr>
            <a:spLocks noGrp="1"/>
          </p:cNvSpPr>
          <p:nvPr>
            <p:ph idx="1"/>
          </p:nvPr>
        </p:nvSpPr>
        <p:spPr>
          <a:xfrm>
            <a:off x="3887391" y="740571"/>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US" dirty="0"/>
          </a:p>
        </p:txBody>
      </p:sp>
      <p:sp>
        <p:nvSpPr>
          <p:cNvPr id="4" name="Text Placeholder 3"/>
          <p:cNvSpPr>
            <a:spLocks noGrp="1"/>
          </p:cNvSpPr>
          <p:nvPr>
            <p:ph type="body" sz="half" idx="2"/>
          </p:nvPr>
        </p:nvSpPr>
        <p:spPr>
          <a:xfrm>
            <a:off x="629841" y="1543052"/>
            <a:ext cx="2949178" cy="2858691"/>
          </a:xfrm>
        </p:spPr>
        <p:txBody>
          <a:bodyPr/>
          <a:lstStyle>
            <a:lvl1pPr marL="0" indent="0">
              <a:buNone/>
              <a:defRPr sz="1200"/>
            </a:lvl1pPr>
            <a:lvl2pPr marL="342884" indent="0">
              <a:buNone/>
              <a:defRPr sz="1100"/>
            </a:lvl2pPr>
            <a:lvl3pPr marL="685766" indent="0">
              <a:buNone/>
              <a:defRPr sz="900"/>
            </a:lvl3pPr>
            <a:lvl4pPr marL="1028649" indent="0">
              <a:buNone/>
              <a:defRPr sz="800"/>
            </a:lvl4pPr>
            <a:lvl5pPr marL="1371532" indent="0">
              <a:buNone/>
              <a:defRPr sz="800"/>
            </a:lvl5pPr>
            <a:lvl6pPr marL="1714415" indent="0">
              <a:buNone/>
              <a:defRPr sz="800"/>
            </a:lvl6pPr>
            <a:lvl7pPr marL="2057297" indent="0">
              <a:buNone/>
              <a:defRPr sz="800"/>
            </a:lvl7pPr>
            <a:lvl8pPr marL="2400180" indent="0">
              <a:buNone/>
              <a:defRPr sz="800"/>
            </a:lvl8pPr>
            <a:lvl9pPr marL="2743064" indent="0">
              <a:buNone/>
              <a:defRPr sz="800"/>
            </a:lvl9pPr>
          </a:lstStyle>
          <a:p>
            <a:pPr lvl="0"/>
            <a:r>
              <a:rPr lang="nl-BE"/>
              <a:t>Cliquez pour modifier les styles du texte du masque</a:t>
            </a:r>
          </a:p>
        </p:txBody>
      </p:sp>
      <p:sp>
        <p:nvSpPr>
          <p:cNvPr id="5" name="Date Placeholder 4"/>
          <p:cNvSpPr>
            <a:spLocks noGrp="1"/>
          </p:cNvSpPr>
          <p:nvPr>
            <p:ph type="dt" sz="half" idx="10"/>
          </p:nvPr>
        </p:nvSpPr>
        <p:spPr/>
        <p:txBody>
          <a:bodyPr/>
          <a:lstStyle/>
          <a:p>
            <a:fld id="{24093DAE-A361-6043-9B0E-032509241DBD}" type="datetimeFigureOut">
              <a:rPr lang="fr-FR" smtClean="0"/>
              <a:t>20/07/2016</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1E4DB9-051A-2C41-95F3-F5BBB5FD5DA4}" type="slidenum">
              <a:rPr lang="fr-FR" smtClean="0"/>
              <a:t>‹#›</a:t>
            </a:fld>
            <a:endParaRPr lang="fr-FR"/>
          </a:p>
        </p:txBody>
      </p:sp>
    </p:spTree>
    <p:extLst>
      <p:ext uri="{BB962C8B-B14F-4D97-AF65-F5344CB8AC3E}">
        <p14:creationId xmlns:p14="http://schemas.microsoft.com/office/powerpoint/2010/main" val="94558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2.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77" tIns="34289" rIns="68577" bIns="34289" rtlCol="0" anchor="ctr">
            <a:normAutofit/>
          </a:bodyPr>
          <a:lstStyle/>
          <a:p>
            <a:r>
              <a:rPr lang="nl-BE"/>
              <a:t>Cliquez et modifiez le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77" tIns="34289" rIns="68577"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4"/>
            <a:ext cx="2057400" cy="273844"/>
          </a:xfrm>
          <a:prstGeom prst="rect">
            <a:avLst/>
          </a:prstGeom>
        </p:spPr>
        <p:txBody>
          <a:bodyPr vert="horz" lIns="68577" tIns="34289" rIns="68577" bIns="34289" rtlCol="0" anchor="ctr"/>
          <a:lstStyle>
            <a:lvl1pPr algn="l">
              <a:defRPr sz="900">
                <a:solidFill>
                  <a:schemeClr val="tx1">
                    <a:tint val="75000"/>
                  </a:schemeClr>
                </a:solidFill>
              </a:defRPr>
            </a:lvl1pPr>
          </a:lstStyle>
          <a:p>
            <a:fld id="{24093DAE-A361-6043-9B0E-032509241DBD}" type="datetimeFigureOut">
              <a:rPr lang="fr-FR" smtClean="0"/>
              <a:t>20/07/2016</a:t>
            </a:fld>
            <a:endParaRPr lang="fr-FR"/>
          </a:p>
        </p:txBody>
      </p:sp>
      <p:sp>
        <p:nvSpPr>
          <p:cNvPr id="5" name="Footer Placeholder 4"/>
          <p:cNvSpPr>
            <a:spLocks noGrp="1"/>
          </p:cNvSpPr>
          <p:nvPr>
            <p:ph type="ftr" sz="quarter" idx="3"/>
          </p:nvPr>
        </p:nvSpPr>
        <p:spPr>
          <a:xfrm>
            <a:off x="3028950" y="4767264"/>
            <a:ext cx="3086100" cy="273844"/>
          </a:xfrm>
          <a:prstGeom prst="rect">
            <a:avLst/>
          </a:prstGeom>
        </p:spPr>
        <p:txBody>
          <a:bodyPr vert="horz" lIns="68577" tIns="34289" rIns="68577" bIns="34289"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4767264"/>
            <a:ext cx="2057400" cy="273844"/>
          </a:xfrm>
          <a:prstGeom prst="rect">
            <a:avLst/>
          </a:prstGeom>
        </p:spPr>
        <p:txBody>
          <a:bodyPr vert="horz" lIns="68577" tIns="34289" rIns="68577" bIns="34289" rtlCol="0" anchor="ctr"/>
          <a:lstStyle>
            <a:lvl1pPr algn="r">
              <a:defRPr sz="900">
                <a:solidFill>
                  <a:schemeClr val="tx1">
                    <a:tint val="75000"/>
                  </a:schemeClr>
                </a:solidFill>
              </a:defRPr>
            </a:lvl1pPr>
          </a:lstStyle>
          <a:p>
            <a:fld id="{021E4DB9-051A-2C41-95F3-F5BBB5FD5DA4}" type="slidenum">
              <a:rPr lang="fr-FR" smtClean="0"/>
              <a:t>‹#›</a:t>
            </a:fld>
            <a:endParaRPr lang="fr-FR"/>
          </a:p>
        </p:txBody>
      </p:sp>
    </p:spTree>
    <p:extLst>
      <p:ext uri="{BB962C8B-B14F-4D97-AF65-F5344CB8AC3E}">
        <p14:creationId xmlns:p14="http://schemas.microsoft.com/office/powerpoint/2010/main" val="3136761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Lst>
  <p:txStyles>
    <p:titleStyle>
      <a:lvl1pPr algn="l" defTabSz="685766" rtl="0" eaLnBrk="1" latinLnBrk="0" hangingPunct="1">
        <a:lnSpc>
          <a:spcPct val="90000"/>
        </a:lnSpc>
        <a:spcBef>
          <a:spcPct val="0"/>
        </a:spcBef>
        <a:buNone/>
        <a:defRPr sz="3300" kern="1200">
          <a:solidFill>
            <a:srgbClr val="83204E"/>
          </a:solidFill>
          <a:latin typeface="Arial" panose="020B0604020202020204" pitchFamily="34" charset="0"/>
          <a:ea typeface="+mj-ea"/>
          <a:cs typeface="Arial" panose="020B0604020202020204" pitchFamily="34" charset="0"/>
        </a:defRPr>
      </a:lvl1pPr>
    </p:titleStyle>
    <p:bodyStyle>
      <a:lvl1pPr marL="171442" indent="-171442" algn="l" defTabSz="685766" rtl="0" eaLnBrk="1" latinLnBrk="0" hangingPunct="1">
        <a:lnSpc>
          <a:spcPct val="90000"/>
        </a:lnSpc>
        <a:spcBef>
          <a:spcPts val="750"/>
        </a:spcBef>
        <a:buClr>
          <a:srgbClr val="83204E"/>
        </a:buClr>
        <a:buFont typeface="Arial" panose="020B0604020202020204" pitchFamily="34" charset="0"/>
        <a:buChar char="•"/>
        <a:defRPr sz="2100" kern="1200">
          <a:solidFill>
            <a:srgbClr val="4D4D4D"/>
          </a:solidFill>
          <a:latin typeface="Arial" panose="020B0604020202020204" pitchFamily="34" charset="0"/>
          <a:ea typeface="+mn-ea"/>
          <a:cs typeface="Arial" panose="020B0604020202020204" pitchFamily="34" charset="0"/>
        </a:defRPr>
      </a:lvl1pPr>
      <a:lvl2pPr marL="514325" indent="-171442" algn="l" defTabSz="685766" rtl="0" eaLnBrk="1" latinLnBrk="0" hangingPunct="1">
        <a:lnSpc>
          <a:spcPct val="90000"/>
        </a:lnSpc>
        <a:spcBef>
          <a:spcPts val="375"/>
        </a:spcBef>
        <a:buClr>
          <a:srgbClr val="83204E"/>
        </a:buClr>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857207" indent="-171442" algn="l" defTabSz="685766" rtl="0" eaLnBrk="1" latinLnBrk="0" hangingPunct="1">
        <a:lnSpc>
          <a:spcPct val="90000"/>
        </a:lnSpc>
        <a:spcBef>
          <a:spcPts val="375"/>
        </a:spcBef>
        <a:buClr>
          <a:srgbClr val="83204E"/>
        </a:buClr>
        <a:buFont typeface="Arial" panose="020B0604020202020204" pitchFamily="34" charset="0"/>
        <a:buChar char="•"/>
        <a:defRPr sz="1500" kern="1200">
          <a:solidFill>
            <a:srgbClr val="4D4D4D"/>
          </a:solidFill>
          <a:latin typeface="Arial" panose="020B0604020202020204" pitchFamily="34" charset="0"/>
          <a:ea typeface="+mn-ea"/>
          <a:cs typeface="Arial" panose="020B0604020202020204" pitchFamily="34" charset="0"/>
        </a:defRPr>
      </a:lvl3pPr>
      <a:lvl4pPr marL="1200090" indent="-171442" algn="l" defTabSz="685766" rtl="0" eaLnBrk="1" latinLnBrk="0" hangingPunct="1">
        <a:lnSpc>
          <a:spcPct val="90000"/>
        </a:lnSpc>
        <a:spcBef>
          <a:spcPts val="375"/>
        </a:spcBef>
        <a:buClr>
          <a:srgbClr val="83204E"/>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1542974" indent="-171442" algn="l" defTabSz="685766" rtl="0" eaLnBrk="1" latinLnBrk="0" hangingPunct="1">
        <a:lnSpc>
          <a:spcPct val="90000"/>
        </a:lnSpc>
        <a:spcBef>
          <a:spcPts val="375"/>
        </a:spcBef>
        <a:buClr>
          <a:srgbClr val="83204E"/>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5pPr>
      <a:lvl6pPr marL="1885856"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66" rtl="0" eaLnBrk="1" latinLnBrk="0" hangingPunct="1">
        <a:defRPr sz="1400" kern="1200">
          <a:solidFill>
            <a:schemeClr val="tx1"/>
          </a:solidFill>
          <a:latin typeface="+mn-lt"/>
          <a:ea typeface="+mn-ea"/>
          <a:cs typeface="+mn-cs"/>
        </a:defRPr>
      </a:lvl1pPr>
      <a:lvl2pPr marL="342884" algn="l" defTabSz="685766" rtl="0" eaLnBrk="1" latinLnBrk="0" hangingPunct="1">
        <a:defRPr sz="1400" kern="1200">
          <a:solidFill>
            <a:schemeClr val="tx1"/>
          </a:solidFill>
          <a:latin typeface="+mn-lt"/>
          <a:ea typeface="+mn-ea"/>
          <a:cs typeface="+mn-cs"/>
        </a:defRPr>
      </a:lvl2pPr>
      <a:lvl3pPr marL="685766" algn="l" defTabSz="685766" rtl="0" eaLnBrk="1" latinLnBrk="0" hangingPunct="1">
        <a:defRPr sz="1400" kern="1200">
          <a:solidFill>
            <a:schemeClr val="tx1"/>
          </a:solidFill>
          <a:latin typeface="+mn-lt"/>
          <a:ea typeface="+mn-ea"/>
          <a:cs typeface="+mn-cs"/>
        </a:defRPr>
      </a:lvl3pPr>
      <a:lvl4pPr marL="1028649" algn="l" defTabSz="685766" rtl="0" eaLnBrk="1" latinLnBrk="0" hangingPunct="1">
        <a:defRPr sz="1400" kern="1200">
          <a:solidFill>
            <a:schemeClr val="tx1"/>
          </a:solidFill>
          <a:latin typeface="+mn-lt"/>
          <a:ea typeface="+mn-ea"/>
          <a:cs typeface="+mn-cs"/>
        </a:defRPr>
      </a:lvl4pPr>
      <a:lvl5pPr marL="1371532" algn="l" defTabSz="685766" rtl="0" eaLnBrk="1" latinLnBrk="0" hangingPunct="1">
        <a:defRPr sz="1400" kern="1200">
          <a:solidFill>
            <a:schemeClr val="tx1"/>
          </a:solidFill>
          <a:latin typeface="+mn-lt"/>
          <a:ea typeface="+mn-ea"/>
          <a:cs typeface="+mn-cs"/>
        </a:defRPr>
      </a:lvl5pPr>
      <a:lvl6pPr marL="1714415" algn="l" defTabSz="685766" rtl="0" eaLnBrk="1" latinLnBrk="0" hangingPunct="1">
        <a:defRPr sz="1400" kern="1200">
          <a:solidFill>
            <a:schemeClr val="tx1"/>
          </a:solidFill>
          <a:latin typeface="+mn-lt"/>
          <a:ea typeface="+mn-ea"/>
          <a:cs typeface="+mn-cs"/>
        </a:defRPr>
      </a:lvl6pPr>
      <a:lvl7pPr marL="2057297" algn="l" defTabSz="685766" rtl="0" eaLnBrk="1" latinLnBrk="0" hangingPunct="1">
        <a:defRPr sz="1400" kern="1200">
          <a:solidFill>
            <a:schemeClr val="tx1"/>
          </a:solidFill>
          <a:latin typeface="+mn-lt"/>
          <a:ea typeface="+mn-ea"/>
          <a:cs typeface="+mn-cs"/>
        </a:defRPr>
      </a:lvl7pPr>
      <a:lvl8pPr marL="2400180" algn="l" defTabSz="685766" rtl="0" eaLnBrk="1" latinLnBrk="0" hangingPunct="1">
        <a:defRPr sz="1400" kern="1200">
          <a:solidFill>
            <a:schemeClr val="tx1"/>
          </a:solidFill>
          <a:latin typeface="+mn-lt"/>
          <a:ea typeface="+mn-ea"/>
          <a:cs typeface="+mn-cs"/>
        </a:defRPr>
      </a:lvl8pPr>
      <a:lvl9pPr marL="2743064" algn="l" defTabSz="685766"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nl-BE"/>
              <a:t>Cliquez et modifiez le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24093DAE-A361-6043-9B0E-032509241DBD}" type="datetimeFigureOut">
              <a:rPr lang="fr-FR" smtClean="0"/>
              <a:t>20/07/2016</a:t>
            </a:fld>
            <a:endParaRPr lang="fr-F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021E4DB9-051A-2C41-95F3-F5BBB5FD5DA4}" type="slidenum">
              <a:rPr lang="fr-FR" smtClean="0"/>
              <a:t>‹#›</a:t>
            </a:fld>
            <a:endParaRPr lang="fr-FR"/>
          </a:p>
        </p:txBody>
      </p:sp>
    </p:spTree>
    <p:extLst>
      <p:ext uri="{BB962C8B-B14F-4D97-AF65-F5344CB8AC3E}">
        <p14:creationId xmlns:p14="http://schemas.microsoft.com/office/powerpoint/2010/main" val="98386516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Lst>
  <p:txStyles>
    <p:titleStyle>
      <a:lvl1pPr algn="l" defTabSz="685800" rtl="0" eaLnBrk="1" latinLnBrk="0" hangingPunct="1">
        <a:lnSpc>
          <a:spcPct val="90000"/>
        </a:lnSpc>
        <a:spcBef>
          <a:spcPct val="0"/>
        </a:spcBef>
        <a:buNone/>
        <a:defRPr sz="3300" kern="1200" cap="small" spc="150" baseline="0">
          <a:solidFill>
            <a:srgbClr val="A2C65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Clr>
          <a:srgbClr val="A2C651"/>
        </a:buClr>
        <a:buFont typeface="Arial" panose="020B0604020202020204" pitchFamily="34" charset="0"/>
        <a:buChar char="•"/>
        <a:defRPr sz="2100" kern="1200">
          <a:solidFill>
            <a:srgbClr val="4D4D4D"/>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2C651"/>
        </a:buClr>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2C651"/>
        </a:buClr>
        <a:buFont typeface="Arial" panose="020B0604020202020204" pitchFamily="34" charset="0"/>
        <a:buChar char="•"/>
        <a:defRPr sz="1500" kern="1200">
          <a:solidFill>
            <a:srgbClr val="4D4D4D"/>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hyperlink" Target="mailto:info@claroline.com" TargetMode="Externa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hyperlink" Target="http://www.github.com/claroline/" TargetMode="Externa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1.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21.xml"/><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t>Sites Internet</a:t>
            </a:r>
          </a:p>
        </p:txBody>
      </p:sp>
      <p:sp>
        <p:nvSpPr>
          <p:cNvPr id="3" name="Sous-titre 2"/>
          <p:cNvSpPr>
            <a:spLocks noGrp="1"/>
          </p:cNvSpPr>
          <p:nvPr>
            <p:ph type="subTitle" idx="1"/>
          </p:nvPr>
        </p:nvSpPr>
        <p:spPr/>
        <p:txBody>
          <a:bodyPr/>
          <a:lstStyle/>
          <a:p>
            <a:r>
              <a:rPr lang="fr-FR" dirty="0"/>
              <a:t>CLAROLINE</a:t>
            </a:r>
          </a:p>
        </p:txBody>
      </p:sp>
    </p:spTree>
    <p:extLst>
      <p:ext uri="{BB962C8B-B14F-4D97-AF65-F5344CB8AC3E}">
        <p14:creationId xmlns:p14="http://schemas.microsoft.com/office/powerpoint/2010/main" val="1309712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valeurs_libre-01.png"/>
          <p:cNvPicPr>
            <a:picLocks noChangeAspect="1"/>
          </p:cNvPicPr>
          <p:nvPr/>
        </p:nvPicPr>
        <p:blipFill rotWithShape="1">
          <a:blip r:embed="rId2">
            <a:extLst>
              <a:ext uri="{28A0092B-C50C-407E-A947-70E740481C1C}">
                <a14:useLocalDpi xmlns:a14="http://schemas.microsoft.com/office/drawing/2010/main" val="0"/>
              </a:ext>
            </a:extLst>
          </a:blip>
          <a:srcRect r="15061"/>
          <a:stretch/>
        </p:blipFill>
        <p:spPr>
          <a:xfrm>
            <a:off x="78477" y="529249"/>
            <a:ext cx="6869628" cy="4550498"/>
          </a:xfrm>
          <a:prstGeom prst="rect">
            <a:avLst/>
          </a:prstGeom>
        </p:spPr>
      </p:pic>
      <p:pic>
        <p:nvPicPr>
          <p:cNvPr id="10" name="Picture 9"/>
          <p:cNvPicPr>
            <a:picLocks noChangeAspect="1"/>
          </p:cNvPicPr>
          <p:nvPr/>
        </p:nvPicPr>
        <p:blipFill>
          <a:blip r:embed="rId3"/>
          <a:stretch>
            <a:fillRect/>
          </a:stretch>
        </p:blipFill>
        <p:spPr>
          <a:xfrm>
            <a:off x="6948105" y="1754651"/>
            <a:ext cx="2243333" cy="1880620"/>
          </a:xfrm>
          <a:prstGeom prst="rect">
            <a:avLst/>
          </a:prstGeom>
        </p:spPr>
      </p:pic>
      <p:sp>
        <p:nvSpPr>
          <p:cNvPr id="7" name="Titre 1"/>
          <p:cNvSpPr>
            <a:spLocks noGrp="1"/>
          </p:cNvSpPr>
          <p:nvPr>
            <p:ph type="title"/>
          </p:nvPr>
        </p:nvSpPr>
        <p:spPr>
          <a:xfrm>
            <a:off x="1981130" y="-43249"/>
            <a:ext cx="5037508" cy="572498"/>
          </a:xfrm>
        </p:spPr>
        <p:txBody>
          <a:bodyPr/>
          <a:lstStyle/>
          <a:p>
            <a:r>
              <a:rPr lang="fr-FR" dirty="0"/>
              <a:t>Qui sommes nous?</a:t>
            </a:r>
          </a:p>
        </p:txBody>
      </p:sp>
      <p:sp>
        <p:nvSpPr>
          <p:cNvPr id="11" name="Rectangle 10"/>
          <p:cNvSpPr/>
          <p:nvPr/>
        </p:nvSpPr>
        <p:spPr>
          <a:xfrm>
            <a:off x="4848990" y="41914"/>
            <a:ext cx="2446187" cy="1200329"/>
          </a:xfrm>
          <a:prstGeom prst="rect">
            <a:avLst/>
          </a:prstGeom>
        </p:spPr>
        <p:txBody>
          <a:bodyPr wrap="square">
            <a:spAutoFit/>
          </a:bodyPr>
          <a:lstStyle/>
          <a:p>
            <a:pPr lvl="1">
              <a:lnSpc>
                <a:spcPct val="120000"/>
              </a:lnSpc>
            </a:pPr>
            <a:r>
              <a:rPr lang="fr-FR" sz="1200" dirty="0">
                <a:solidFill>
                  <a:srgbClr val="7C7D83"/>
                </a:solidFill>
              </a:rPr>
              <a:t>Entreprise </a:t>
            </a:r>
          </a:p>
          <a:p>
            <a:pPr lvl="1">
              <a:lnSpc>
                <a:spcPct val="120000"/>
              </a:lnSpc>
            </a:pPr>
            <a:r>
              <a:rPr lang="fr-FR" sz="1200" dirty="0">
                <a:solidFill>
                  <a:srgbClr val="7C7D83"/>
                </a:solidFill>
              </a:rPr>
              <a:t>Equipe</a:t>
            </a:r>
          </a:p>
          <a:p>
            <a:pPr lvl="1">
              <a:lnSpc>
                <a:spcPct val="120000"/>
              </a:lnSpc>
            </a:pPr>
            <a:r>
              <a:rPr lang="fr-FR" sz="1200" dirty="0">
                <a:solidFill>
                  <a:srgbClr val="8FBA3F"/>
                </a:solidFill>
              </a:rPr>
              <a:t>Valeurs</a:t>
            </a:r>
          </a:p>
          <a:p>
            <a:pPr lvl="1">
              <a:lnSpc>
                <a:spcPct val="120000"/>
              </a:lnSpc>
            </a:pPr>
            <a:r>
              <a:rPr lang="fr-FR" sz="1200" dirty="0">
                <a:solidFill>
                  <a:srgbClr val="7C7D83"/>
                </a:solidFill>
              </a:rPr>
              <a:t>Ambition</a:t>
            </a:r>
          </a:p>
          <a:p>
            <a:pPr lvl="1">
              <a:lnSpc>
                <a:spcPct val="120000"/>
              </a:lnSpc>
            </a:pPr>
            <a:r>
              <a:rPr lang="fr-FR" sz="1200" dirty="0">
                <a:solidFill>
                  <a:srgbClr val="7C7D83"/>
                </a:solidFill>
              </a:rPr>
              <a:t>Carrière</a:t>
            </a:r>
            <a:endParaRPr lang="fr-FR" sz="1000" dirty="0">
              <a:solidFill>
                <a:srgbClr val="7C7D83"/>
              </a:solidFill>
            </a:endParaRPr>
          </a:p>
        </p:txBody>
      </p:sp>
      <p:sp>
        <p:nvSpPr>
          <p:cNvPr id="2" name="TextBox 1"/>
          <p:cNvSpPr txBox="1"/>
          <p:nvPr/>
        </p:nvSpPr>
        <p:spPr>
          <a:xfrm>
            <a:off x="4685466" y="4413392"/>
            <a:ext cx="2723176" cy="646331"/>
          </a:xfrm>
          <a:prstGeom prst="rect">
            <a:avLst/>
          </a:prstGeom>
          <a:noFill/>
        </p:spPr>
        <p:txBody>
          <a:bodyPr wrap="square" rtlCol="0">
            <a:spAutoFit/>
          </a:bodyPr>
          <a:lstStyle/>
          <a:p>
            <a:r>
              <a:rPr lang="fr-FR" dirty="0"/>
              <a:t>Effet </a:t>
            </a:r>
            <a:r>
              <a:rPr lang="fr-FR" dirty="0" err="1"/>
              <a:t>hoover</a:t>
            </a:r>
            <a:endParaRPr lang="fr-FR" dirty="0"/>
          </a:p>
          <a:p>
            <a:r>
              <a:rPr lang="fr-FR" dirty="0"/>
              <a:t>Plus </a:t>
            </a:r>
            <a:r>
              <a:rPr lang="fr-FR" dirty="0" err="1"/>
              <a:t>fort</a:t>
            </a:r>
            <a:r>
              <a:rPr lang="fr-FR" b="1" dirty="0" err="1">
                <a:solidFill>
                  <a:srgbClr val="FF0000"/>
                </a:solidFill>
              </a:rPr>
              <a:t>S</a:t>
            </a:r>
            <a:endParaRPr lang="fr-FR" b="1" dirty="0">
              <a:solidFill>
                <a:srgbClr val="FF0000"/>
              </a:solidFill>
            </a:endParaRPr>
          </a:p>
        </p:txBody>
      </p:sp>
      <p:sp>
        <p:nvSpPr>
          <p:cNvPr id="12" name="Rounded Rectangle 11"/>
          <p:cNvSpPr/>
          <p:nvPr/>
        </p:nvSpPr>
        <p:spPr>
          <a:xfrm>
            <a:off x="7295177" y="4536323"/>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 le texte</a:t>
            </a:r>
          </a:p>
        </p:txBody>
      </p:sp>
    </p:spTree>
    <p:extLst>
      <p:ext uri="{BB962C8B-B14F-4D97-AF65-F5344CB8AC3E}">
        <p14:creationId xmlns:p14="http://schemas.microsoft.com/office/powerpoint/2010/main" val="2818691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ambition.com-01.jpg"/>
          <p:cNvPicPr>
            <a:picLocks noChangeAspect="1"/>
          </p:cNvPicPr>
          <p:nvPr/>
        </p:nvPicPr>
        <p:blipFill rotWithShape="1">
          <a:blip r:embed="rId2">
            <a:extLst>
              <a:ext uri="{28A0092B-C50C-407E-A947-70E740481C1C}">
                <a14:useLocalDpi xmlns:a14="http://schemas.microsoft.com/office/drawing/2010/main" val="0"/>
              </a:ext>
            </a:extLst>
          </a:blip>
          <a:srcRect t="23594"/>
          <a:stretch/>
        </p:blipFill>
        <p:spPr>
          <a:xfrm>
            <a:off x="861964" y="1501751"/>
            <a:ext cx="7128224" cy="2823413"/>
          </a:xfrm>
          <a:prstGeom prst="rect">
            <a:avLst/>
          </a:prstGeom>
        </p:spPr>
      </p:pic>
      <p:sp>
        <p:nvSpPr>
          <p:cNvPr id="8" name="TextShape 3"/>
          <p:cNvSpPr txBox="1"/>
          <p:nvPr/>
        </p:nvSpPr>
        <p:spPr>
          <a:xfrm>
            <a:off x="1032562" y="4153239"/>
            <a:ext cx="7272723" cy="853477"/>
          </a:xfrm>
          <a:prstGeom prst="rect">
            <a:avLst/>
          </a:prstGeom>
          <a:ln/>
        </p:spPr>
        <p:style>
          <a:lnRef idx="2">
            <a:schemeClr val="accent5"/>
          </a:lnRef>
          <a:fillRef idx="1">
            <a:schemeClr val="lt1"/>
          </a:fillRef>
          <a:effectRef idx="0">
            <a:schemeClr val="accent5"/>
          </a:effectRef>
          <a:fontRef idx="minor">
            <a:schemeClr val="dk1"/>
          </a:fontRef>
        </p:style>
        <p:txBody>
          <a:bodyPr lIns="89996" tIns="44998" rIns="89996" bIns="44998"/>
          <a:lstStyle/>
          <a:p>
            <a:pPr algn="ctr"/>
            <a:r>
              <a:rPr lang="fr-BE" sz="1600" spc="-1" dirty="0">
                <a:solidFill>
                  <a:srgbClr val="919193"/>
                </a:solidFill>
                <a:uFill>
                  <a:solidFill>
                    <a:srgbClr val="FFFFFF"/>
                  </a:solidFill>
                </a:uFill>
                <a:latin typeface="Century Gothic" panose="020B0502020202020204" pitchFamily="34" charset="0"/>
              </a:rPr>
              <a:t>Transformer le monde de l’éducation et de la formation pour permettre à chaque être humain de développer son plein potentiel et de se réaliser afin de changer le monde.</a:t>
            </a:r>
          </a:p>
        </p:txBody>
      </p:sp>
      <p:sp>
        <p:nvSpPr>
          <p:cNvPr id="11" name="Rounded Rectangle 10"/>
          <p:cNvSpPr/>
          <p:nvPr/>
        </p:nvSpPr>
        <p:spPr>
          <a:xfrm>
            <a:off x="7550561" y="3271454"/>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 le texte</a:t>
            </a:r>
          </a:p>
        </p:txBody>
      </p:sp>
      <p:sp>
        <p:nvSpPr>
          <p:cNvPr id="12" name="Titre 1"/>
          <p:cNvSpPr>
            <a:spLocks noGrp="1"/>
          </p:cNvSpPr>
          <p:nvPr>
            <p:ph type="title"/>
          </p:nvPr>
        </p:nvSpPr>
        <p:spPr>
          <a:xfrm>
            <a:off x="1981130" y="-43249"/>
            <a:ext cx="5037508" cy="572498"/>
          </a:xfrm>
        </p:spPr>
        <p:txBody>
          <a:bodyPr/>
          <a:lstStyle/>
          <a:p>
            <a:r>
              <a:rPr lang="fr-FR" dirty="0"/>
              <a:t>Qui sommes nous?</a:t>
            </a:r>
          </a:p>
        </p:txBody>
      </p:sp>
      <p:sp>
        <p:nvSpPr>
          <p:cNvPr id="13" name="Rectangle 12"/>
          <p:cNvSpPr/>
          <p:nvPr/>
        </p:nvSpPr>
        <p:spPr>
          <a:xfrm>
            <a:off x="4848990" y="41914"/>
            <a:ext cx="2446187" cy="1200329"/>
          </a:xfrm>
          <a:prstGeom prst="rect">
            <a:avLst/>
          </a:prstGeom>
        </p:spPr>
        <p:txBody>
          <a:bodyPr wrap="square">
            <a:spAutoFit/>
          </a:bodyPr>
          <a:lstStyle/>
          <a:p>
            <a:pPr lvl="1">
              <a:lnSpc>
                <a:spcPct val="120000"/>
              </a:lnSpc>
            </a:pPr>
            <a:r>
              <a:rPr lang="fr-FR" sz="1200" dirty="0">
                <a:solidFill>
                  <a:srgbClr val="7C7D83"/>
                </a:solidFill>
              </a:rPr>
              <a:t>Entreprise </a:t>
            </a:r>
          </a:p>
          <a:p>
            <a:pPr lvl="1">
              <a:lnSpc>
                <a:spcPct val="120000"/>
              </a:lnSpc>
            </a:pPr>
            <a:r>
              <a:rPr lang="fr-FR" sz="1200" dirty="0">
                <a:solidFill>
                  <a:srgbClr val="7C7D83"/>
                </a:solidFill>
              </a:rPr>
              <a:t>Equipe</a:t>
            </a:r>
          </a:p>
          <a:p>
            <a:pPr lvl="1">
              <a:lnSpc>
                <a:spcPct val="120000"/>
              </a:lnSpc>
            </a:pPr>
            <a:r>
              <a:rPr lang="fr-FR" sz="1200" dirty="0">
                <a:solidFill>
                  <a:srgbClr val="7C7D83"/>
                </a:solidFill>
              </a:rPr>
              <a:t>Valeurs</a:t>
            </a:r>
          </a:p>
          <a:p>
            <a:pPr lvl="1">
              <a:lnSpc>
                <a:spcPct val="120000"/>
              </a:lnSpc>
            </a:pPr>
            <a:r>
              <a:rPr lang="fr-FR" sz="1200" dirty="0">
                <a:solidFill>
                  <a:srgbClr val="8FBA3F"/>
                </a:solidFill>
              </a:rPr>
              <a:t>Ambition</a:t>
            </a:r>
          </a:p>
          <a:p>
            <a:pPr lvl="1">
              <a:lnSpc>
                <a:spcPct val="120000"/>
              </a:lnSpc>
            </a:pPr>
            <a:r>
              <a:rPr lang="fr-FR" sz="1200" dirty="0">
                <a:solidFill>
                  <a:srgbClr val="7C7D83"/>
                </a:solidFill>
              </a:rPr>
              <a:t>Carrière</a:t>
            </a:r>
            <a:endParaRPr lang="fr-FR" sz="1000" dirty="0">
              <a:solidFill>
                <a:srgbClr val="7C7D83"/>
              </a:solidFill>
            </a:endParaRPr>
          </a:p>
        </p:txBody>
      </p:sp>
    </p:spTree>
    <p:extLst>
      <p:ext uri="{BB962C8B-B14F-4D97-AF65-F5344CB8AC3E}">
        <p14:creationId xmlns:p14="http://schemas.microsoft.com/office/powerpoint/2010/main" val="2384413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4"/>
          <p:cNvSpPr txBox="1"/>
          <p:nvPr/>
        </p:nvSpPr>
        <p:spPr>
          <a:xfrm>
            <a:off x="1068944" y="1210248"/>
            <a:ext cx="1562919"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rtlCol="0">
            <a:spAutoFit/>
          </a:bodyPr>
          <a:lstStyle/>
          <a:p>
            <a:r>
              <a:rPr lang="fr-BE" sz="1100" dirty="0">
                <a:solidFill>
                  <a:srgbClr val="A2C651"/>
                </a:solidFill>
              </a:rPr>
              <a:t>Tu es un penseur libre? </a:t>
            </a:r>
            <a:endParaRPr lang="fr-FR" sz="1100" dirty="0">
              <a:solidFill>
                <a:srgbClr val="A2C651"/>
              </a:solidFill>
            </a:endParaRPr>
          </a:p>
        </p:txBody>
      </p:sp>
      <p:sp>
        <p:nvSpPr>
          <p:cNvPr id="10" name="ZoneTexte 4"/>
          <p:cNvSpPr txBox="1"/>
          <p:nvPr/>
        </p:nvSpPr>
        <p:spPr>
          <a:xfrm>
            <a:off x="2314852" y="1866823"/>
            <a:ext cx="1700865"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rtlCol="0">
            <a:spAutoFit/>
          </a:bodyPr>
          <a:lstStyle/>
          <a:p>
            <a:r>
              <a:rPr lang="fr-BE" sz="1100" dirty="0">
                <a:solidFill>
                  <a:srgbClr val="A2C651"/>
                </a:solidFill>
              </a:rPr>
              <a:t>Tu crois en nos valeurs? </a:t>
            </a:r>
            <a:endParaRPr lang="fr-FR" sz="1100" dirty="0">
              <a:solidFill>
                <a:srgbClr val="A2C651"/>
              </a:solidFill>
            </a:endParaRPr>
          </a:p>
        </p:txBody>
      </p:sp>
      <p:sp>
        <p:nvSpPr>
          <p:cNvPr id="11" name="ZoneTexte 4"/>
          <p:cNvSpPr txBox="1"/>
          <p:nvPr/>
        </p:nvSpPr>
        <p:spPr>
          <a:xfrm>
            <a:off x="3131805" y="1406433"/>
            <a:ext cx="2252599"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rtlCol="0">
            <a:spAutoFit/>
          </a:bodyPr>
          <a:lstStyle/>
          <a:p>
            <a:r>
              <a:rPr lang="fr-BE" sz="1100" dirty="0">
                <a:solidFill>
                  <a:srgbClr val="A2C651"/>
                </a:solidFill>
              </a:rPr>
              <a:t>Tu veux contribuer à notre projet?</a:t>
            </a:r>
            <a:endParaRPr lang="fr-FR" sz="1100" dirty="0">
              <a:solidFill>
                <a:srgbClr val="A2C651"/>
              </a:solidFill>
            </a:endParaRPr>
          </a:p>
        </p:txBody>
      </p:sp>
      <p:sp>
        <p:nvSpPr>
          <p:cNvPr id="12" name="ZoneTexte 4"/>
          <p:cNvSpPr txBox="1"/>
          <p:nvPr/>
        </p:nvSpPr>
        <p:spPr>
          <a:xfrm>
            <a:off x="4465771" y="2086463"/>
            <a:ext cx="2973547"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rtlCol="0">
            <a:spAutoFit/>
          </a:bodyPr>
          <a:lstStyle/>
          <a:p>
            <a:r>
              <a:rPr lang="fr-BE" sz="1100" dirty="0">
                <a:solidFill>
                  <a:srgbClr val="A2C651"/>
                </a:solidFill>
              </a:rPr>
              <a:t>Tu crois en la philosophie des logiciels libres? </a:t>
            </a:r>
            <a:endParaRPr lang="fr-FR" sz="1100" dirty="0">
              <a:solidFill>
                <a:srgbClr val="A2C651"/>
              </a:solidFill>
            </a:endParaRPr>
          </a:p>
        </p:txBody>
      </p:sp>
      <p:sp>
        <p:nvSpPr>
          <p:cNvPr id="13" name="Rectangle 12"/>
          <p:cNvSpPr/>
          <p:nvPr/>
        </p:nvSpPr>
        <p:spPr>
          <a:xfrm>
            <a:off x="1497065" y="2310873"/>
            <a:ext cx="2985149"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Tu es développeur Front-end ou Back-end?</a:t>
            </a:r>
          </a:p>
        </p:txBody>
      </p:sp>
      <p:sp>
        <p:nvSpPr>
          <p:cNvPr id="14" name="Rectangle 13"/>
          <p:cNvSpPr/>
          <p:nvPr/>
        </p:nvSpPr>
        <p:spPr>
          <a:xfrm>
            <a:off x="2891950" y="2700746"/>
            <a:ext cx="1779896"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Tu es Technopédagogue?</a:t>
            </a:r>
          </a:p>
        </p:txBody>
      </p:sp>
      <p:sp>
        <p:nvSpPr>
          <p:cNvPr id="15" name="Rectangle 14"/>
          <p:cNvSpPr/>
          <p:nvPr/>
        </p:nvSpPr>
        <p:spPr>
          <a:xfrm>
            <a:off x="1556013" y="2972949"/>
            <a:ext cx="1397650" cy="265454"/>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Tu es pédagogue?</a:t>
            </a:r>
          </a:p>
        </p:txBody>
      </p:sp>
      <p:sp>
        <p:nvSpPr>
          <p:cNvPr id="16" name="Rectangle 15"/>
          <p:cNvSpPr/>
          <p:nvPr/>
        </p:nvSpPr>
        <p:spPr>
          <a:xfrm>
            <a:off x="2844483" y="3343928"/>
            <a:ext cx="1867588" cy="261606"/>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Tu es formateur pour adulte?</a:t>
            </a:r>
          </a:p>
        </p:txBody>
      </p:sp>
      <p:sp>
        <p:nvSpPr>
          <p:cNvPr id="17" name="Rectangle 16"/>
          <p:cNvSpPr/>
          <p:nvPr/>
        </p:nvSpPr>
        <p:spPr>
          <a:xfrm>
            <a:off x="768754" y="3723354"/>
            <a:ext cx="2985149" cy="438578"/>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Tu n’es rien de tout ça mais tu penses avoir quelque chose à nous apporter?</a:t>
            </a:r>
          </a:p>
        </p:txBody>
      </p:sp>
      <p:sp>
        <p:nvSpPr>
          <p:cNvPr id="18" name="Rectangle 17"/>
          <p:cNvSpPr/>
          <p:nvPr/>
        </p:nvSpPr>
        <p:spPr>
          <a:xfrm>
            <a:off x="3891830" y="4325704"/>
            <a:ext cx="2985149" cy="611703"/>
          </a:xfrm>
          <a:prstGeom prst="rect">
            <a:avLst/>
          </a:prstGeom>
          <a:ln>
            <a:solidFill>
              <a:srgbClr val="FFFFFF"/>
            </a:solid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marL="171442" indent="-171442" algn="just">
              <a:buFont typeface="Wingdings" charset="0"/>
              <a:buChar char="à"/>
            </a:pPr>
            <a:r>
              <a:rPr lang="fr-FR" sz="1100" dirty="0">
                <a:solidFill>
                  <a:srgbClr val="4D4D4D"/>
                </a:solidFill>
                <a:sym typeface="Wingdings"/>
              </a:rPr>
              <a:t>N’hésite plus ! Envoie-nous ton CV et ta lettre de motivation à </a:t>
            </a:r>
            <a:r>
              <a:rPr lang="fr-FR" sz="1100" dirty="0">
                <a:solidFill>
                  <a:srgbClr val="4D4D4D"/>
                </a:solidFill>
                <a:sym typeface="Wingdings"/>
                <a:hlinkClick r:id="rId2"/>
              </a:rPr>
              <a:t>info@claroline.com</a:t>
            </a:r>
            <a:endParaRPr lang="fr-FR" sz="1100" dirty="0">
              <a:solidFill>
                <a:srgbClr val="4D4D4D"/>
              </a:solidFill>
              <a:sym typeface="Wingdings"/>
            </a:endParaRPr>
          </a:p>
          <a:p>
            <a:pPr algn="just"/>
            <a:r>
              <a:rPr lang="fr-FR" sz="1100" dirty="0">
                <a:solidFill>
                  <a:srgbClr val="4D4D4D"/>
                </a:solidFill>
                <a:sym typeface="Wingdings"/>
              </a:rPr>
              <a:t>	C’est peut-être toi qu’on attend !!</a:t>
            </a:r>
            <a:endParaRPr lang="fr-BE" sz="1100" dirty="0">
              <a:solidFill>
                <a:srgbClr val="4D4D4D"/>
              </a:solidFill>
            </a:endParaRPr>
          </a:p>
        </p:txBody>
      </p:sp>
      <p:sp>
        <p:nvSpPr>
          <p:cNvPr id="21" name="Rounded Rectangle 20"/>
          <p:cNvSpPr/>
          <p:nvPr/>
        </p:nvSpPr>
        <p:spPr>
          <a:xfrm>
            <a:off x="7540948" y="2032160"/>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 le texte</a:t>
            </a:r>
          </a:p>
        </p:txBody>
      </p:sp>
      <p:sp>
        <p:nvSpPr>
          <p:cNvPr id="22" name="Rounded Rectangle 21"/>
          <p:cNvSpPr/>
          <p:nvPr/>
        </p:nvSpPr>
        <p:spPr>
          <a:xfrm>
            <a:off x="7540948" y="2788077"/>
            <a:ext cx="1035723" cy="355589"/>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 offres d’emploie</a:t>
            </a:r>
          </a:p>
        </p:txBody>
      </p:sp>
      <p:sp>
        <p:nvSpPr>
          <p:cNvPr id="23" name="Titre 1"/>
          <p:cNvSpPr>
            <a:spLocks noGrp="1"/>
          </p:cNvSpPr>
          <p:nvPr>
            <p:ph type="title"/>
          </p:nvPr>
        </p:nvSpPr>
        <p:spPr>
          <a:xfrm>
            <a:off x="1981130" y="-43249"/>
            <a:ext cx="5037508" cy="572498"/>
          </a:xfrm>
        </p:spPr>
        <p:txBody>
          <a:bodyPr/>
          <a:lstStyle/>
          <a:p>
            <a:r>
              <a:rPr lang="fr-FR" dirty="0"/>
              <a:t>Qui sommes nous?</a:t>
            </a:r>
          </a:p>
        </p:txBody>
      </p:sp>
      <p:sp>
        <p:nvSpPr>
          <p:cNvPr id="24" name="Rectangle 23"/>
          <p:cNvSpPr/>
          <p:nvPr/>
        </p:nvSpPr>
        <p:spPr>
          <a:xfrm>
            <a:off x="4848990" y="41914"/>
            <a:ext cx="2446187" cy="1200329"/>
          </a:xfrm>
          <a:prstGeom prst="rect">
            <a:avLst/>
          </a:prstGeom>
        </p:spPr>
        <p:txBody>
          <a:bodyPr wrap="square">
            <a:spAutoFit/>
          </a:bodyPr>
          <a:lstStyle/>
          <a:p>
            <a:pPr lvl="1">
              <a:lnSpc>
                <a:spcPct val="120000"/>
              </a:lnSpc>
            </a:pPr>
            <a:r>
              <a:rPr lang="fr-FR" sz="1200" dirty="0">
                <a:solidFill>
                  <a:srgbClr val="7C7D83"/>
                </a:solidFill>
              </a:rPr>
              <a:t>Entreprise </a:t>
            </a:r>
          </a:p>
          <a:p>
            <a:pPr lvl="1">
              <a:lnSpc>
                <a:spcPct val="120000"/>
              </a:lnSpc>
            </a:pPr>
            <a:r>
              <a:rPr lang="fr-FR" sz="1200" dirty="0">
                <a:solidFill>
                  <a:srgbClr val="7C7D83"/>
                </a:solidFill>
              </a:rPr>
              <a:t>Equipe</a:t>
            </a:r>
          </a:p>
          <a:p>
            <a:pPr lvl="1">
              <a:lnSpc>
                <a:spcPct val="120000"/>
              </a:lnSpc>
            </a:pPr>
            <a:r>
              <a:rPr lang="fr-FR" sz="1200" dirty="0">
                <a:solidFill>
                  <a:srgbClr val="7C7D83"/>
                </a:solidFill>
              </a:rPr>
              <a:t>Valeurs</a:t>
            </a:r>
          </a:p>
          <a:p>
            <a:pPr lvl="1">
              <a:lnSpc>
                <a:spcPct val="120000"/>
              </a:lnSpc>
            </a:pPr>
            <a:r>
              <a:rPr lang="fr-FR" sz="1200" dirty="0">
                <a:solidFill>
                  <a:srgbClr val="7C7D83"/>
                </a:solidFill>
              </a:rPr>
              <a:t>Ambition</a:t>
            </a:r>
          </a:p>
          <a:p>
            <a:pPr lvl="1">
              <a:lnSpc>
                <a:spcPct val="120000"/>
              </a:lnSpc>
            </a:pPr>
            <a:r>
              <a:rPr lang="fr-FR" sz="1200" dirty="0">
                <a:solidFill>
                  <a:srgbClr val="8FBA3F"/>
                </a:solidFill>
              </a:rPr>
              <a:t>Carrière</a:t>
            </a:r>
            <a:endParaRPr lang="fr-FR" sz="1000" dirty="0">
              <a:solidFill>
                <a:srgbClr val="8FBA3F"/>
              </a:solidFill>
            </a:endParaRPr>
          </a:p>
        </p:txBody>
      </p:sp>
      <p:sp>
        <p:nvSpPr>
          <p:cNvPr id="25" name="Rounded Rectangle 24"/>
          <p:cNvSpPr/>
          <p:nvPr/>
        </p:nvSpPr>
        <p:spPr>
          <a:xfrm>
            <a:off x="5793424" y="3742409"/>
            <a:ext cx="1231795"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Vous-voyer</a:t>
            </a:r>
          </a:p>
        </p:txBody>
      </p:sp>
    </p:spTree>
    <p:extLst>
      <p:ext uri="{BB962C8B-B14F-4D97-AF65-F5344CB8AC3E}">
        <p14:creationId xmlns:p14="http://schemas.microsoft.com/office/powerpoint/2010/main" val="2450874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Claroline Connect</a:t>
            </a:r>
          </a:p>
        </p:txBody>
      </p:sp>
      <p:sp>
        <p:nvSpPr>
          <p:cNvPr id="6" name="Rounded Rectangle 5"/>
          <p:cNvSpPr/>
          <p:nvPr/>
        </p:nvSpPr>
        <p:spPr>
          <a:xfrm>
            <a:off x="2835459" y="2509340"/>
            <a:ext cx="2250474"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Demander à Marcel Lebrun</a:t>
            </a:r>
          </a:p>
        </p:txBody>
      </p:sp>
      <p:sp>
        <p:nvSpPr>
          <p:cNvPr id="3" name="TextBox 2"/>
          <p:cNvSpPr txBox="1"/>
          <p:nvPr/>
        </p:nvSpPr>
        <p:spPr>
          <a:xfrm>
            <a:off x="1021191" y="1401635"/>
            <a:ext cx="4518605" cy="923330"/>
          </a:xfrm>
          <a:prstGeom prst="rect">
            <a:avLst/>
          </a:prstGeom>
          <a:noFill/>
        </p:spPr>
        <p:txBody>
          <a:bodyPr wrap="square" rtlCol="0">
            <a:spAutoFit/>
          </a:bodyPr>
          <a:lstStyle/>
          <a:p>
            <a:r>
              <a:rPr lang="fr-FR" dirty="0"/>
              <a:t>Définition du LMS</a:t>
            </a:r>
          </a:p>
          <a:p>
            <a:r>
              <a:rPr lang="fr-FR" dirty="0"/>
              <a:t>Comparaison LMS vs TMS</a:t>
            </a:r>
          </a:p>
          <a:p>
            <a:r>
              <a:rPr lang="fr-FR" dirty="0"/>
              <a:t>Citations (</a:t>
            </a:r>
            <a:r>
              <a:rPr lang="fr-FR" dirty="0" err="1"/>
              <a:t>Karsenti</a:t>
            </a:r>
            <a:r>
              <a:rPr lang="fr-FR" dirty="0"/>
              <a:t> – </a:t>
            </a:r>
            <a:r>
              <a:rPr lang="fr-FR" dirty="0" err="1"/>
              <a:t>Quebec</a:t>
            </a:r>
            <a:r>
              <a:rPr lang="fr-FR" dirty="0"/>
              <a:t>)</a:t>
            </a:r>
          </a:p>
        </p:txBody>
      </p:sp>
      <p:sp>
        <p:nvSpPr>
          <p:cNvPr id="8" name="Rectangle 7"/>
          <p:cNvSpPr/>
          <p:nvPr/>
        </p:nvSpPr>
        <p:spPr>
          <a:xfrm>
            <a:off x="5482088" y="306117"/>
            <a:ext cx="2384769" cy="1200325"/>
          </a:xfrm>
          <a:prstGeom prst="rect">
            <a:avLst/>
          </a:prstGeom>
        </p:spPr>
        <p:txBody>
          <a:bodyPr wrap="square" lIns="91436" tIns="45718" rIns="91436" bIns="45718">
            <a:spAutoFit/>
          </a:bodyPr>
          <a:lstStyle/>
          <a:p>
            <a:pPr lvl="1">
              <a:lnSpc>
                <a:spcPct val="120000"/>
              </a:lnSpc>
            </a:pPr>
            <a:r>
              <a:rPr lang="fr-FR" sz="1000" dirty="0">
                <a:solidFill>
                  <a:srgbClr val="8FBA3F"/>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7C7D83"/>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3188842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942315" y="4075723"/>
            <a:ext cx="3050460" cy="646331"/>
          </a:xfrm>
          <a:prstGeom prst="rect">
            <a:avLst/>
          </a:prstGeom>
        </p:spPr>
        <p:txBody>
          <a:bodyPr wrap="none" lIns="91436" tIns="45718" rIns="91436" bIns="45718">
            <a:spAutoFit/>
          </a:bodyPr>
          <a:lstStyle/>
          <a:p>
            <a:r>
              <a:rPr lang="tr-TR" dirty="0" err="1"/>
              <a:t>Synthèse</a:t>
            </a:r>
            <a:endParaRPr lang="tr-TR" dirty="0"/>
          </a:p>
          <a:p>
            <a:r>
              <a:rPr lang="tr-TR" dirty="0"/>
              <a:t>http://</a:t>
            </a:r>
            <a:r>
              <a:rPr lang="tr-TR" dirty="0" err="1"/>
              <a:t>claroline.net</a:t>
            </a:r>
            <a:r>
              <a:rPr lang="tr-TR" dirty="0"/>
              <a:t>/</a:t>
            </a:r>
            <a:r>
              <a:rPr lang="tr-TR" dirty="0" err="1"/>
              <a:t>type</a:t>
            </a:r>
            <a:r>
              <a:rPr lang="tr-TR" dirty="0"/>
              <a:t>/</a:t>
            </a:r>
            <a:r>
              <a:rPr lang="tr-TR" dirty="0" err="1"/>
              <a:t>claro</a:t>
            </a:r>
            <a:endParaRPr lang="fr-FR" dirty="0"/>
          </a:p>
        </p:txBody>
      </p:sp>
      <p:sp>
        <p:nvSpPr>
          <p:cNvPr id="9" name="Rounded Rectangle 8"/>
          <p:cNvSpPr/>
          <p:nvPr/>
        </p:nvSpPr>
        <p:spPr>
          <a:xfrm>
            <a:off x="3213748" y="765208"/>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10" name="TextBox 9"/>
          <p:cNvSpPr txBox="1"/>
          <p:nvPr/>
        </p:nvSpPr>
        <p:spPr>
          <a:xfrm>
            <a:off x="1034539" y="1226198"/>
            <a:ext cx="4518605" cy="369332"/>
          </a:xfrm>
          <a:prstGeom prst="rect">
            <a:avLst/>
          </a:prstGeom>
          <a:noFill/>
        </p:spPr>
        <p:txBody>
          <a:bodyPr wrap="square" rtlCol="0">
            <a:spAutoFit/>
          </a:bodyPr>
          <a:lstStyle/>
          <a:p>
            <a:r>
              <a:rPr lang="fr-FR" dirty="0"/>
              <a:t>Philosophie de </a:t>
            </a:r>
            <a:r>
              <a:rPr lang="fr-FR" dirty="0" err="1"/>
              <a:t>Claco</a:t>
            </a:r>
            <a:endParaRPr lang="fr-FR" dirty="0"/>
          </a:p>
        </p:txBody>
      </p:sp>
      <p:sp>
        <p:nvSpPr>
          <p:cNvPr id="11" name="Titre 1"/>
          <p:cNvSpPr>
            <a:spLocks noGrp="1"/>
          </p:cNvSpPr>
          <p:nvPr>
            <p:ph type="title"/>
          </p:nvPr>
        </p:nvSpPr>
        <p:spPr>
          <a:xfrm>
            <a:off x="1981130" y="-43249"/>
            <a:ext cx="5037508" cy="572498"/>
          </a:xfrm>
        </p:spPr>
        <p:txBody>
          <a:bodyPr/>
          <a:lstStyle/>
          <a:p>
            <a:r>
              <a:rPr lang="fr-FR" dirty="0"/>
              <a:t>Claroline Connect</a:t>
            </a:r>
          </a:p>
        </p:txBody>
      </p:sp>
      <p:sp>
        <p:nvSpPr>
          <p:cNvPr id="12" name="Rectangle 11"/>
          <p:cNvSpPr/>
          <p:nvPr/>
        </p:nvSpPr>
        <p:spPr>
          <a:xfrm>
            <a:off x="5482088" y="30611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8FBA3F"/>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7C7D83"/>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676688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942315" y="4075723"/>
            <a:ext cx="3050460" cy="646331"/>
          </a:xfrm>
          <a:prstGeom prst="rect">
            <a:avLst/>
          </a:prstGeom>
        </p:spPr>
        <p:txBody>
          <a:bodyPr wrap="none" lIns="91436" tIns="45718" rIns="91436" bIns="45718">
            <a:spAutoFit/>
          </a:bodyPr>
          <a:lstStyle/>
          <a:p>
            <a:r>
              <a:rPr lang="tr-TR" dirty="0" err="1"/>
              <a:t>Synthèse</a:t>
            </a:r>
            <a:endParaRPr lang="tr-TR" dirty="0"/>
          </a:p>
          <a:p>
            <a:r>
              <a:rPr lang="tr-TR" dirty="0"/>
              <a:t>http://</a:t>
            </a:r>
            <a:r>
              <a:rPr lang="tr-TR" dirty="0" err="1"/>
              <a:t>claroline.net</a:t>
            </a:r>
            <a:r>
              <a:rPr lang="tr-TR" dirty="0"/>
              <a:t>/</a:t>
            </a:r>
            <a:r>
              <a:rPr lang="tr-TR" dirty="0" err="1"/>
              <a:t>type</a:t>
            </a:r>
            <a:r>
              <a:rPr lang="tr-TR" dirty="0"/>
              <a:t>/</a:t>
            </a:r>
            <a:r>
              <a:rPr lang="tr-TR" dirty="0" err="1"/>
              <a:t>claro</a:t>
            </a:r>
            <a:endParaRPr lang="fr-FR" dirty="0"/>
          </a:p>
        </p:txBody>
      </p:sp>
      <p:sp>
        <p:nvSpPr>
          <p:cNvPr id="9" name="Rounded Rectangle 8"/>
          <p:cNvSpPr/>
          <p:nvPr/>
        </p:nvSpPr>
        <p:spPr>
          <a:xfrm>
            <a:off x="3213748" y="765208"/>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10" name="TextBox 9"/>
          <p:cNvSpPr txBox="1"/>
          <p:nvPr/>
        </p:nvSpPr>
        <p:spPr>
          <a:xfrm>
            <a:off x="1034539" y="1226198"/>
            <a:ext cx="4518605" cy="369332"/>
          </a:xfrm>
          <a:prstGeom prst="rect">
            <a:avLst/>
          </a:prstGeom>
          <a:noFill/>
        </p:spPr>
        <p:txBody>
          <a:bodyPr wrap="square" rtlCol="0">
            <a:spAutoFit/>
          </a:bodyPr>
          <a:lstStyle/>
          <a:p>
            <a:r>
              <a:rPr lang="fr-FR" dirty="0"/>
              <a:t>Fonctionnalités</a:t>
            </a:r>
          </a:p>
        </p:txBody>
      </p:sp>
      <p:sp>
        <p:nvSpPr>
          <p:cNvPr id="11" name="Titre 1"/>
          <p:cNvSpPr>
            <a:spLocks noGrp="1"/>
          </p:cNvSpPr>
          <p:nvPr>
            <p:ph type="title"/>
          </p:nvPr>
        </p:nvSpPr>
        <p:spPr>
          <a:xfrm>
            <a:off x="1981130" y="-43249"/>
            <a:ext cx="5037508" cy="572498"/>
          </a:xfrm>
        </p:spPr>
        <p:txBody>
          <a:bodyPr/>
          <a:lstStyle/>
          <a:p>
            <a:r>
              <a:rPr lang="fr-FR" dirty="0"/>
              <a:t>Claroline Connect</a:t>
            </a:r>
          </a:p>
        </p:txBody>
      </p:sp>
      <p:sp>
        <p:nvSpPr>
          <p:cNvPr id="12" name="Rectangle 11"/>
          <p:cNvSpPr/>
          <p:nvPr/>
        </p:nvSpPr>
        <p:spPr>
          <a:xfrm>
            <a:off x="5482088" y="30611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8FBA3F"/>
                </a:solidFill>
              </a:rPr>
              <a:t>Fonctionnalités</a:t>
            </a:r>
          </a:p>
          <a:p>
            <a:pPr lvl="1">
              <a:lnSpc>
                <a:spcPct val="120000"/>
              </a:lnSpc>
            </a:pPr>
            <a:r>
              <a:rPr lang="fr-FR" sz="1000" dirty="0">
                <a:solidFill>
                  <a:srgbClr val="7C7D83"/>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300212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r-FR" dirty="0"/>
              <a:t>Solution tout en un</a:t>
            </a:r>
          </a:p>
        </p:txBody>
      </p:sp>
      <p:sp>
        <p:nvSpPr>
          <p:cNvPr id="5" name="Rounded Rectangle 4"/>
          <p:cNvSpPr/>
          <p:nvPr/>
        </p:nvSpPr>
        <p:spPr>
          <a:xfrm>
            <a:off x="5762024" y="2228552"/>
            <a:ext cx="1824895" cy="79278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a:t>Sélectionner les avantages à mettre en avant</a:t>
            </a:r>
          </a:p>
        </p:txBody>
      </p:sp>
      <p:sp>
        <p:nvSpPr>
          <p:cNvPr id="7" name="Titre 1"/>
          <p:cNvSpPr txBox="1">
            <a:spLocks/>
          </p:cNvSpPr>
          <p:nvPr/>
        </p:nvSpPr>
        <p:spPr>
          <a:xfrm>
            <a:off x="2221410" y="7741"/>
            <a:ext cx="5037508" cy="572498"/>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2400" kern="1200" cap="small" spc="75" baseline="0">
                <a:solidFill>
                  <a:srgbClr val="4D4D4D"/>
                </a:solidFill>
                <a:latin typeface="Arial" panose="020B0604020202020204" pitchFamily="34" charset="0"/>
                <a:ea typeface="+mj-ea"/>
                <a:cs typeface="Arial" panose="020B0604020202020204" pitchFamily="34" charset="0"/>
              </a:defRPr>
            </a:lvl1pPr>
          </a:lstStyle>
          <a:p>
            <a:r>
              <a:rPr lang="fr-FR" dirty="0"/>
              <a:t>Claroline Connect</a:t>
            </a:r>
          </a:p>
        </p:txBody>
      </p:sp>
      <p:sp>
        <p:nvSpPr>
          <p:cNvPr id="8" name="Rectangle 7"/>
          <p:cNvSpPr/>
          <p:nvPr/>
        </p:nvSpPr>
        <p:spPr>
          <a:xfrm>
            <a:off x="5722368" y="35710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8FBA3F"/>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107391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319212" y="1183847"/>
            <a:ext cx="1522096" cy="276999"/>
          </a:xfrm>
          <a:prstGeom prst="rect">
            <a:avLst/>
          </a:prstGeom>
        </p:spPr>
        <p:style>
          <a:lnRef idx="1">
            <a:schemeClr val="dk1"/>
          </a:lnRef>
          <a:fillRef idx="2">
            <a:schemeClr val="dk1"/>
          </a:fillRef>
          <a:effectRef idx="1">
            <a:schemeClr val="dk1"/>
          </a:effectRef>
          <a:fontRef idx="minor">
            <a:schemeClr val="dk1"/>
          </a:fontRef>
        </p:style>
        <p:txBody>
          <a:bodyPr wrap="square" lIns="91436" tIns="45718" rIns="91436" bIns="45718" rtlCol="0">
            <a:spAutoFit/>
          </a:bodyPr>
          <a:lstStyle>
            <a:defPPr>
              <a:defRPr lang="fr-FR"/>
            </a:defPPr>
            <a:lvl1pPr algn="ctr">
              <a:defRPr sz="2400">
                <a:solidFill>
                  <a:srgbClr val="6D6F6D"/>
                </a:solidFill>
              </a:defRPr>
            </a:lvl1pPr>
          </a:lstStyle>
          <a:p>
            <a:r>
              <a:rPr lang="fr-FR" sz="1200" dirty="0"/>
              <a:t>Blended Learning</a:t>
            </a:r>
          </a:p>
        </p:txBody>
      </p:sp>
      <p:sp>
        <p:nvSpPr>
          <p:cNvPr id="8" name="ZoneTexte 7"/>
          <p:cNvSpPr txBox="1"/>
          <p:nvPr/>
        </p:nvSpPr>
        <p:spPr>
          <a:xfrm>
            <a:off x="2617425" y="1183847"/>
            <a:ext cx="1522096" cy="276999"/>
          </a:xfrm>
          <a:prstGeom prst="rect">
            <a:avLst/>
          </a:prstGeom>
        </p:spPr>
        <p:style>
          <a:lnRef idx="1">
            <a:schemeClr val="dk1"/>
          </a:lnRef>
          <a:fillRef idx="2">
            <a:schemeClr val="dk1"/>
          </a:fillRef>
          <a:effectRef idx="1">
            <a:schemeClr val="dk1"/>
          </a:effectRef>
          <a:fontRef idx="minor">
            <a:schemeClr val="dk1"/>
          </a:fontRef>
        </p:style>
        <p:txBody>
          <a:bodyPr wrap="square" lIns="91436" tIns="45718" rIns="91436" bIns="45718" rtlCol="0">
            <a:spAutoFit/>
          </a:bodyPr>
          <a:lstStyle>
            <a:defPPr>
              <a:defRPr lang="fr-FR"/>
            </a:defPPr>
            <a:lvl1pPr algn="ctr">
              <a:defRPr sz="2400">
                <a:solidFill>
                  <a:srgbClr val="6D6F6D"/>
                </a:solidFill>
              </a:defRPr>
            </a:lvl1pPr>
          </a:lstStyle>
          <a:p>
            <a:r>
              <a:rPr lang="fr-FR" sz="1200" dirty="0"/>
              <a:t>Personnalisation</a:t>
            </a:r>
          </a:p>
        </p:txBody>
      </p:sp>
      <p:sp>
        <p:nvSpPr>
          <p:cNvPr id="9" name="ZoneTexte 8"/>
          <p:cNvSpPr txBox="1"/>
          <p:nvPr/>
        </p:nvSpPr>
        <p:spPr>
          <a:xfrm>
            <a:off x="7213851" y="1228411"/>
            <a:ext cx="1522096" cy="461665"/>
          </a:xfrm>
          <a:prstGeom prst="rect">
            <a:avLst/>
          </a:prstGeom>
        </p:spPr>
        <p:style>
          <a:lnRef idx="1">
            <a:schemeClr val="dk1"/>
          </a:lnRef>
          <a:fillRef idx="2">
            <a:schemeClr val="dk1"/>
          </a:fillRef>
          <a:effectRef idx="1">
            <a:schemeClr val="dk1"/>
          </a:effectRef>
          <a:fontRef idx="minor">
            <a:schemeClr val="dk1"/>
          </a:fontRef>
        </p:style>
        <p:txBody>
          <a:bodyPr wrap="square" lIns="91436" tIns="45718" rIns="91436" bIns="45718" rtlCol="0">
            <a:spAutoFit/>
          </a:bodyPr>
          <a:lstStyle>
            <a:defPPr>
              <a:defRPr lang="fr-FR"/>
            </a:defPPr>
            <a:lvl1pPr algn="ctr">
              <a:defRPr sz="2400">
                <a:solidFill>
                  <a:srgbClr val="6D6F6D"/>
                </a:solidFill>
              </a:defRPr>
            </a:lvl1pPr>
          </a:lstStyle>
          <a:p>
            <a:r>
              <a:rPr lang="fr-FR" sz="1200" dirty="0"/>
              <a:t>Gestion et suivi des formations</a:t>
            </a:r>
          </a:p>
        </p:txBody>
      </p:sp>
      <p:sp>
        <p:nvSpPr>
          <p:cNvPr id="10" name="ZoneTexte 9"/>
          <p:cNvSpPr txBox="1"/>
          <p:nvPr/>
        </p:nvSpPr>
        <p:spPr>
          <a:xfrm>
            <a:off x="4915636" y="1183849"/>
            <a:ext cx="1522096" cy="461665"/>
          </a:xfrm>
          <a:prstGeom prst="rect">
            <a:avLst/>
          </a:prstGeom>
        </p:spPr>
        <p:style>
          <a:lnRef idx="1">
            <a:schemeClr val="dk1"/>
          </a:lnRef>
          <a:fillRef idx="2">
            <a:schemeClr val="dk1"/>
          </a:fillRef>
          <a:effectRef idx="1">
            <a:schemeClr val="dk1"/>
          </a:effectRef>
          <a:fontRef idx="minor">
            <a:schemeClr val="dk1"/>
          </a:fontRef>
        </p:style>
        <p:txBody>
          <a:bodyPr wrap="square" lIns="91436" tIns="45718" rIns="91436" bIns="45718" rtlCol="0">
            <a:spAutoFit/>
          </a:bodyPr>
          <a:lstStyle/>
          <a:p>
            <a:pPr algn="ctr"/>
            <a:r>
              <a:rPr lang="fr-FR" sz="1200" dirty="0">
                <a:solidFill>
                  <a:srgbClr val="6D6F6D"/>
                </a:solidFill>
              </a:rPr>
              <a:t>Parcours individualisés</a:t>
            </a:r>
          </a:p>
        </p:txBody>
      </p:sp>
      <p:sp>
        <p:nvSpPr>
          <p:cNvPr id="11" name="ZoneTexte 10"/>
          <p:cNvSpPr txBox="1"/>
          <p:nvPr/>
        </p:nvSpPr>
        <p:spPr>
          <a:xfrm>
            <a:off x="51513" y="1747485"/>
            <a:ext cx="2078344" cy="2800763"/>
          </a:xfrm>
          <a:prstGeom prst="rect">
            <a:avLst/>
          </a:prstGeom>
          <a:noFill/>
        </p:spPr>
        <p:txBody>
          <a:bodyPr wrap="square" lIns="91436" tIns="45718" rIns="91436" bIns="45718" rtlCol="0">
            <a:spAutoFit/>
          </a:bodyPr>
          <a:lstStyle/>
          <a:p>
            <a:pPr algn="just"/>
            <a:r>
              <a:rPr lang="fr-FR" sz="800" dirty="0">
                <a:solidFill>
                  <a:srgbClr val="6D6F6D"/>
                </a:solidFill>
              </a:rPr>
              <a:t>Le Blended </a:t>
            </a:r>
            <a:r>
              <a:rPr lang="fr-FR" sz="800" dirty="0" err="1">
                <a:solidFill>
                  <a:srgbClr val="6D6F6D"/>
                </a:solidFill>
              </a:rPr>
              <a:t>learning</a:t>
            </a:r>
            <a:r>
              <a:rPr lang="fr-FR" sz="800" dirty="0">
                <a:solidFill>
                  <a:srgbClr val="6D6F6D"/>
                </a:solidFill>
              </a:rPr>
              <a:t> c’est un mélange entre les formations en présentiel et les formations à distance. Claroline Connect vous propose une solution de gestion tout en un:</a:t>
            </a:r>
          </a:p>
          <a:p>
            <a:pPr marL="171442" indent="-171442" algn="just">
              <a:buClr>
                <a:srgbClr val="86B336"/>
              </a:buClr>
              <a:buFont typeface="Wingdings" charset="2"/>
              <a:buChar char="ü"/>
            </a:pPr>
            <a:r>
              <a:rPr lang="fr-FR" sz="800" dirty="0">
                <a:solidFill>
                  <a:srgbClr val="86B336"/>
                </a:solidFill>
              </a:rPr>
              <a:t>Formation présentielle</a:t>
            </a:r>
            <a:r>
              <a:rPr lang="fr-FR" sz="800" dirty="0">
                <a:solidFill>
                  <a:srgbClr val="6D6F6D"/>
                </a:solidFill>
              </a:rPr>
              <a:t>: organisation des sessions, réservation de salle, gestion des inscriptions, catalogue de formation détaillé,…</a:t>
            </a:r>
          </a:p>
          <a:p>
            <a:pPr marL="171442" indent="-171442" algn="just">
              <a:buClr>
                <a:srgbClr val="86B336"/>
              </a:buClr>
              <a:buFont typeface="Wingdings" charset="2"/>
              <a:buChar char="ü"/>
            </a:pPr>
            <a:r>
              <a:rPr lang="fr-FR" sz="800" dirty="0">
                <a:solidFill>
                  <a:srgbClr val="86B336"/>
                </a:solidFill>
              </a:rPr>
              <a:t>Formation à distance</a:t>
            </a:r>
            <a:r>
              <a:rPr lang="fr-FR" sz="800" dirty="0">
                <a:solidFill>
                  <a:srgbClr val="6D6F6D"/>
                </a:solidFill>
              </a:rPr>
              <a:t>:</a:t>
            </a:r>
          </a:p>
          <a:p>
            <a:pPr marL="628619" lvl="1" indent="-171442" algn="just">
              <a:buClr>
                <a:srgbClr val="86B336"/>
              </a:buClr>
              <a:buFont typeface="Wingdings" charset="2"/>
              <a:buChar char="ü"/>
            </a:pPr>
            <a:r>
              <a:rPr lang="fr-FR" sz="800" dirty="0">
                <a:solidFill>
                  <a:srgbClr val="6D6F6D"/>
                </a:solidFill>
              </a:rPr>
              <a:t>Individuelle: la formation individuelle peut se faire en suivant un parcours de formation reprenant des vidéos, des textes, des </a:t>
            </a:r>
            <a:r>
              <a:rPr lang="fr-FR" sz="800" dirty="0" err="1">
                <a:solidFill>
                  <a:srgbClr val="6D6F6D"/>
                </a:solidFill>
              </a:rPr>
              <a:t>excercices</a:t>
            </a:r>
            <a:r>
              <a:rPr lang="fr-FR" sz="800" dirty="0">
                <a:solidFill>
                  <a:srgbClr val="6D6F6D"/>
                </a:solidFill>
              </a:rPr>
              <a:t>, </a:t>
            </a:r>
            <a:r>
              <a:rPr lang="fr-FR" sz="800" dirty="0" err="1">
                <a:solidFill>
                  <a:srgbClr val="6D6F6D"/>
                </a:solidFill>
              </a:rPr>
              <a:t>etc</a:t>
            </a:r>
            <a:r>
              <a:rPr lang="fr-FR" sz="800" dirty="0">
                <a:solidFill>
                  <a:srgbClr val="6D6F6D"/>
                </a:solidFill>
              </a:rPr>
              <a:t> ou bien en piochant dans les ressources qui intéressent l’étudiant.</a:t>
            </a:r>
          </a:p>
          <a:p>
            <a:pPr marL="628619" lvl="1" indent="-171442" algn="just">
              <a:buClr>
                <a:srgbClr val="86B336"/>
              </a:buClr>
              <a:buFont typeface="Wingdings" charset="2"/>
              <a:buChar char="ü"/>
            </a:pPr>
            <a:r>
              <a:rPr lang="fr-FR" sz="800" dirty="0">
                <a:solidFill>
                  <a:srgbClr val="6D6F6D"/>
                </a:solidFill>
              </a:rPr>
              <a:t>Collaborative: la formation collaborative se fait via des travaux de groupes (wiki), des vidéo conférences, des </a:t>
            </a:r>
            <a:r>
              <a:rPr lang="fr-FR" sz="800" dirty="0" err="1">
                <a:solidFill>
                  <a:srgbClr val="6D6F6D"/>
                </a:solidFill>
              </a:rPr>
              <a:t>webinars</a:t>
            </a:r>
            <a:r>
              <a:rPr lang="fr-FR" sz="800" dirty="0">
                <a:solidFill>
                  <a:srgbClr val="6D6F6D"/>
                </a:solidFill>
              </a:rPr>
              <a:t>, etc.</a:t>
            </a:r>
          </a:p>
        </p:txBody>
      </p:sp>
      <p:sp>
        <p:nvSpPr>
          <p:cNvPr id="12" name="ZoneTexte 11"/>
          <p:cNvSpPr txBox="1"/>
          <p:nvPr/>
        </p:nvSpPr>
        <p:spPr>
          <a:xfrm>
            <a:off x="2327598" y="1747484"/>
            <a:ext cx="2078344" cy="1938988"/>
          </a:xfrm>
          <a:prstGeom prst="rect">
            <a:avLst/>
          </a:prstGeom>
          <a:noFill/>
        </p:spPr>
        <p:txBody>
          <a:bodyPr wrap="square" lIns="91436" tIns="45718" rIns="91436" bIns="45718" rtlCol="0">
            <a:spAutoFit/>
          </a:bodyPr>
          <a:lstStyle/>
          <a:p>
            <a:pPr algn="just"/>
            <a:r>
              <a:rPr lang="fr-FR" sz="800" dirty="0">
                <a:solidFill>
                  <a:srgbClr val="6D6F6D"/>
                </a:solidFill>
              </a:rPr>
              <a:t>La plateforme Claroline Connect est 100 % paramétrable, adaptable et flexible: </a:t>
            </a:r>
            <a:r>
              <a:rPr lang="fr-FR" sz="800" b="1" dirty="0">
                <a:solidFill>
                  <a:srgbClr val="86B336"/>
                </a:solidFill>
              </a:rPr>
              <a:t>tout peut être défini selon vos choix</a:t>
            </a:r>
            <a:r>
              <a:rPr lang="fr-FR" sz="800" dirty="0">
                <a:solidFill>
                  <a:srgbClr val="6D6F6D"/>
                </a:solidFill>
              </a:rPr>
              <a:t>: La gestion des rôles des utilisateurs, de leurs droits. Les ressources disponibles, les espaces d’activités accessibles. L’administrateur de la plateforme peut absolument tout décider. </a:t>
            </a:r>
          </a:p>
          <a:p>
            <a:pPr algn="just"/>
            <a:r>
              <a:rPr lang="fr-FR" sz="800" dirty="0">
                <a:solidFill>
                  <a:srgbClr val="6D6F6D"/>
                </a:solidFill>
              </a:rPr>
              <a:t>Graphiquement, vous avez le choix de plusieurs thèmes par défaut sur la plateforme afin d’effectuer des changements de bases. Il est également possible de complètement modifier la </a:t>
            </a:r>
            <a:r>
              <a:rPr lang="fr-FR" sz="800" b="1" dirty="0">
                <a:solidFill>
                  <a:srgbClr val="86B336"/>
                </a:solidFill>
              </a:rPr>
              <a:t>charte graphique </a:t>
            </a:r>
            <a:r>
              <a:rPr lang="fr-FR" sz="800" dirty="0">
                <a:solidFill>
                  <a:srgbClr val="6D6F6D"/>
                </a:solidFill>
              </a:rPr>
              <a:t>de la plateforme afin de l’adapter à l’identité visuelle de votre entreprise.</a:t>
            </a:r>
          </a:p>
          <a:p>
            <a:pPr algn="just"/>
            <a:endParaRPr lang="fr-FR" sz="800" dirty="0">
              <a:solidFill>
                <a:srgbClr val="6D6F6D"/>
              </a:solidFill>
            </a:endParaRPr>
          </a:p>
        </p:txBody>
      </p:sp>
      <p:sp>
        <p:nvSpPr>
          <p:cNvPr id="13" name="ZoneTexte 12"/>
          <p:cNvSpPr txBox="1"/>
          <p:nvPr/>
        </p:nvSpPr>
        <p:spPr>
          <a:xfrm>
            <a:off x="4603686" y="1747485"/>
            <a:ext cx="2078344" cy="1361908"/>
          </a:xfrm>
          <a:prstGeom prst="rect">
            <a:avLst/>
          </a:prstGeom>
          <a:noFill/>
        </p:spPr>
        <p:txBody>
          <a:bodyPr wrap="square" lIns="91436" tIns="45718" rIns="91436" bIns="45718" rtlCol="0">
            <a:spAutoFit/>
          </a:bodyPr>
          <a:lstStyle/>
          <a:p>
            <a:pPr algn="just"/>
            <a:r>
              <a:rPr lang="fr-FR" sz="800" dirty="0">
                <a:solidFill>
                  <a:srgbClr val="6D6F6D"/>
                </a:solidFill>
              </a:rPr>
              <a:t>Le parcours représente l’ensemble des grains pédagogiques utilisés pour un cours. Ceux-ci sont scénarisés au sein d’un parcours afin que les utilisateurs puissent accéder aux ressources selon la cohérence du cours imaginé par le formateur. </a:t>
            </a:r>
          </a:p>
          <a:p>
            <a:pPr algn="just"/>
            <a:r>
              <a:rPr lang="fr-FR" sz="800" dirty="0">
                <a:solidFill>
                  <a:srgbClr val="6D6F6D"/>
                </a:solidFill>
              </a:rPr>
              <a:t>Les parcours peuvent être créé pour un groupe d’utilisateur mais peuvent également être individualisé selon les besoins spécifiques d’un étudiant. </a:t>
            </a:r>
          </a:p>
        </p:txBody>
      </p:sp>
      <p:sp>
        <p:nvSpPr>
          <p:cNvPr id="14" name="ZoneTexte 13"/>
          <p:cNvSpPr txBox="1"/>
          <p:nvPr/>
        </p:nvSpPr>
        <p:spPr>
          <a:xfrm>
            <a:off x="6879774" y="1792046"/>
            <a:ext cx="2078344" cy="2185210"/>
          </a:xfrm>
          <a:prstGeom prst="rect">
            <a:avLst/>
          </a:prstGeom>
          <a:noFill/>
        </p:spPr>
        <p:txBody>
          <a:bodyPr wrap="square" lIns="91436" tIns="45718" rIns="91436" bIns="45718" rtlCol="0">
            <a:spAutoFit/>
          </a:bodyPr>
          <a:lstStyle/>
          <a:p>
            <a:pPr algn="just"/>
            <a:r>
              <a:rPr lang="fr-FR" sz="800" dirty="0">
                <a:solidFill>
                  <a:srgbClr val="6D6F6D"/>
                </a:solidFill>
              </a:rPr>
              <a:t>L’administration de la plateforme est pensée afin que le service de Formations de votre entreprise puisse suivre et gérer les parcours de vos employés. Gérer les inscriptions aux formations présentielles ou aux modules de formation en e-learning; communiquer via des annonces aux employés individuellement ou par groupe, etc. Un tableau de bord est développé pour le suivi des formations afin de pouvoir tirer des statistiques (résultats, échecs, </a:t>
            </a:r>
            <a:r>
              <a:rPr lang="fr-FR" sz="800" dirty="0" err="1">
                <a:solidFill>
                  <a:srgbClr val="6D6F6D"/>
                </a:solidFill>
              </a:rPr>
              <a:t>etc</a:t>
            </a:r>
            <a:r>
              <a:rPr lang="fr-FR" sz="800" dirty="0">
                <a:solidFill>
                  <a:srgbClr val="6D6F6D"/>
                </a:solidFill>
              </a:rPr>
              <a:t>). Les statistiques obtenues sont visibles sous formes de graphique ou de tableau exportable dans un tableur. Suite aux résultats obtenu, les formateurs ou administrateurs peuvent prendre des actions telles que donner de la remédiation à un étudiant spécifiquement.</a:t>
            </a:r>
          </a:p>
        </p:txBody>
      </p:sp>
      <p:sp>
        <p:nvSpPr>
          <p:cNvPr id="15" name="Rounded Rectangle 14"/>
          <p:cNvSpPr/>
          <p:nvPr/>
        </p:nvSpPr>
        <p:spPr>
          <a:xfrm>
            <a:off x="5642858" y="4151854"/>
            <a:ext cx="1824895" cy="79278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a:t>Sélectionner les avantages à mettre en avant</a:t>
            </a:r>
          </a:p>
        </p:txBody>
      </p:sp>
      <p:sp>
        <p:nvSpPr>
          <p:cNvPr id="16" name="Rounded Rectangle 15"/>
          <p:cNvSpPr/>
          <p:nvPr/>
        </p:nvSpPr>
        <p:spPr>
          <a:xfrm>
            <a:off x="3266195" y="4286471"/>
            <a:ext cx="1953460" cy="52355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600" dirty="0"/>
              <a:t>Créer infographie ou icônes</a:t>
            </a:r>
          </a:p>
        </p:txBody>
      </p:sp>
      <p:sp>
        <p:nvSpPr>
          <p:cNvPr id="17" name="Titre 1"/>
          <p:cNvSpPr txBox="1">
            <a:spLocks/>
          </p:cNvSpPr>
          <p:nvPr/>
        </p:nvSpPr>
        <p:spPr>
          <a:xfrm>
            <a:off x="2221410" y="7741"/>
            <a:ext cx="5037508" cy="572498"/>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2400" kern="1200" cap="small" spc="75" baseline="0">
                <a:solidFill>
                  <a:srgbClr val="4D4D4D"/>
                </a:solidFill>
                <a:latin typeface="Arial" panose="020B0604020202020204" pitchFamily="34" charset="0"/>
                <a:ea typeface="+mj-ea"/>
                <a:cs typeface="Arial" panose="020B0604020202020204" pitchFamily="34" charset="0"/>
              </a:defRPr>
            </a:lvl1pPr>
          </a:lstStyle>
          <a:p>
            <a:r>
              <a:rPr lang="fr-FR" dirty="0"/>
              <a:t>Claroline Connect</a:t>
            </a:r>
          </a:p>
        </p:txBody>
      </p:sp>
      <p:sp>
        <p:nvSpPr>
          <p:cNvPr id="18" name="Rectangle 17"/>
          <p:cNvSpPr/>
          <p:nvPr/>
        </p:nvSpPr>
        <p:spPr>
          <a:xfrm>
            <a:off x="5722368" y="35710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8FBA3F"/>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279861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21787" y="1279708"/>
            <a:ext cx="6224457" cy="3208568"/>
          </a:xfrm>
          <a:prstGeom prst="rect">
            <a:avLst/>
          </a:prstGeom>
        </p:spPr>
        <p:txBody>
          <a:bodyPr wrap="square" lIns="91436" tIns="45718" rIns="91436" bIns="45718">
            <a:spAutoFit/>
          </a:bodyPr>
          <a:lstStyle/>
          <a:p>
            <a:pPr lvl="0" algn="just"/>
            <a:r>
              <a:rPr lang="fr-FR" sz="1100" b="1" dirty="0"/>
              <a:t>Collaborative</a:t>
            </a:r>
            <a:r>
              <a:rPr lang="fr-FR" sz="1100" dirty="0"/>
              <a:t> : la plateforme est collaborative car elle permet aisément des travaux de groupe (wiki, </a:t>
            </a:r>
            <a:r>
              <a:rPr lang="fr-FR" sz="1100" dirty="0" err="1"/>
              <a:t>co</a:t>
            </a:r>
            <a:r>
              <a:rPr lang="fr-FR" sz="1100" dirty="0"/>
              <a:t>-évaluation par les pairs, etc.), le partage de ressources, l’import / export d’espaces d’activités, le partage d’exercices entre les espaces d’activités, etc.</a:t>
            </a:r>
          </a:p>
          <a:p>
            <a:pPr lvl="0" algn="just"/>
            <a:r>
              <a:rPr lang="fr-FR" sz="1100" b="1" dirty="0"/>
              <a:t>Evolutive </a:t>
            </a:r>
            <a:r>
              <a:rPr lang="fr-FR" sz="1100" dirty="0"/>
              <a:t>: Claroline Connect étant un logiciel libre sous licence GPLv3, cela permet que tous les développements qui sont faits pour la plateforme sont automatiquement reversés à la communauté et peuvent donc être utilisés par tous et ajoutent davantage de fonctionnalités à l’application.</a:t>
            </a:r>
          </a:p>
          <a:p>
            <a:pPr lvl="0" algn="just"/>
            <a:r>
              <a:rPr lang="fr-FR" sz="1100" b="1" dirty="0"/>
              <a:t>Centrée sur l’apprenant </a:t>
            </a:r>
            <a:r>
              <a:rPr lang="fr-FR" sz="1100" dirty="0"/>
              <a:t>: Claroline Connect est centré sur l’apprenant, car nous croyons qu’apprendre est un acte de création, c’est pourquoi il nous semble primordial que l’apprenant puisse être acteur de sa formation et créer du contenu, des travaux, des exercices. C’est en faisant qu’on apprend le mieux. Dans Claroline Connect, l’apprenant a donc beaucoup de libertés et de possibilités, par exemple, il peut créer son propre bureau d’accueil en y intégrant des widgets et en agrégeant le contenu qui l’intéresse. Toutefois, l’administrateur peut également limiter les libertés selon les besoins et l’utilisation souhaitée de la plateforme. </a:t>
            </a:r>
          </a:p>
          <a:p>
            <a:pPr lvl="0" algn="just"/>
            <a:r>
              <a:rPr lang="fr-FR" sz="1100" b="1" dirty="0"/>
              <a:t>Moderne</a:t>
            </a:r>
            <a:r>
              <a:rPr lang="fr-FR" sz="1100" dirty="0"/>
              <a:t> : Claroline Connect est une plateforme moderne permettant de « </a:t>
            </a:r>
            <a:r>
              <a:rPr lang="fr-FR" sz="1100" dirty="0" err="1"/>
              <a:t>liker</a:t>
            </a:r>
            <a:r>
              <a:rPr lang="fr-FR" sz="1100" dirty="0"/>
              <a:t> » des ressources, de les commenter, de les partager, à l’image des réseaux sociaux. Il est possible de s’inscrire sur la plateforme via son compte Facebook, </a:t>
            </a:r>
            <a:r>
              <a:rPr lang="fr-FR" sz="1100" dirty="0" err="1"/>
              <a:t>Twitter</a:t>
            </a:r>
            <a:r>
              <a:rPr lang="fr-FR" sz="1100" dirty="0"/>
              <a:t>, Linke-In, etc. Claroline Connect évolue dans l’air du temps, suit les nouveautés technologiques et intègre les dimensions des réseaux sociaux qui ont pris un essor immanquable.</a:t>
            </a:r>
          </a:p>
        </p:txBody>
      </p:sp>
      <p:sp>
        <p:nvSpPr>
          <p:cNvPr id="8" name="Rounded Rectangle 7"/>
          <p:cNvSpPr/>
          <p:nvPr/>
        </p:nvSpPr>
        <p:spPr>
          <a:xfrm>
            <a:off x="6041962" y="4350713"/>
            <a:ext cx="1824895" cy="79278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dirty="0"/>
              <a:t>Sélectionner les avantages à mettre en avant</a:t>
            </a:r>
          </a:p>
        </p:txBody>
      </p:sp>
      <p:sp>
        <p:nvSpPr>
          <p:cNvPr id="9" name="Titre 1"/>
          <p:cNvSpPr txBox="1">
            <a:spLocks/>
          </p:cNvSpPr>
          <p:nvPr/>
        </p:nvSpPr>
        <p:spPr>
          <a:xfrm>
            <a:off x="2221410" y="7741"/>
            <a:ext cx="5037508" cy="572498"/>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2400" kern="1200" cap="small" spc="75" baseline="0">
                <a:solidFill>
                  <a:srgbClr val="4D4D4D"/>
                </a:solidFill>
                <a:latin typeface="Arial" panose="020B0604020202020204" pitchFamily="34" charset="0"/>
                <a:ea typeface="+mj-ea"/>
                <a:cs typeface="Arial" panose="020B0604020202020204" pitchFamily="34" charset="0"/>
              </a:defRPr>
            </a:lvl1pPr>
          </a:lstStyle>
          <a:p>
            <a:r>
              <a:rPr lang="fr-FR" dirty="0"/>
              <a:t>Claroline Connect</a:t>
            </a:r>
          </a:p>
        </p:txBody>
      </p:sp>
      <p:sp>
        <p:nvSpPr>
          <p:cNvPr id="10" name="Rectangle 9"/>
          <p:cNvSpPr/>
          <p:nvPr/>
        </p:nvSpPr>
        <p:spPr>
          <a:xfrm>
            <a:off x="5722368" y="35710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8FBA3F"/>
                </a:solidFill>
              </a:rPr>
              <a:t>Solution tout en un</a:t>
            </a:r>
          </a:p>
          <a:p>
            <a:pPr lvl="1">
              <a:lnSpc>
                <a:spcPct val="120000"/>
              </a:lnSpc>
            </a:pPr>
            <a:r>
              <a:rPr lang="fr-FR" sz="1000" dirty="0">
                <a:solidFill>
                  <a:srgbClr val="7C7D83"/>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1933217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a:off x="498212" y="1542298"/>
            <a:ext cx="8137673" cy="338554"/>
          </a:xfrm>
          <a:prstGeom prst="rect">
            <a:avLst/>
          </a:prstGeom>
          <a:noFill/>
        </p:spPr>
        <p:txBody>
          <a:bodyPr wrap="square" lIns="91436" tIns="45718" rIns="91436" bIns="45718" rtlCol="0">
            <a:spAutoFit/>
          </a:bodyPr>
          <a:lstStyle/>
          <a:p>
            <a:pPr algn="ctr"/>
            <a:r>
              <a:rPr lang="fr-FR" sz="1600" dirty="0">
                <a:solidFill>
                  <a:srgbClr val="858883"/>
                </a:solidFill>
                <a:cs typeface="Arial"/>
              </a:rPr>
              <a:t>Projet de </a:t>
            </a:r>
            <a:r>
              <a:rPr lang="fr-FR" sz="1600" b="1" dirty="0">
                <a:solidFill>
                  <a:srgbClr val="A2C651"/>
                </a:solidFill>
                <a:cs typeface="Arial"/>
              </a:rPr>
              <a:t>logiciel libre </a:t>
            </a:r>
            <a:r>
              <a:rPr lang="fr-FR" sz="1600" dirty="0">
                <a:solidFill>
                  <a:srgbClr val="858883"/>
                </a:solidFill>
                <a:cs typeface="Arial"/>
              </a:rPr>
              <a:t>diffusé sous licence GPL v3 (General Public License) </a:t>
            </a:r>
          </a:p>
        </p:txBody>
      </p:sp>
      <p:sp>
        <p:nvSpPr>
          <p:cNvPr id="8" name="TextBox 7"/>
          <p:cNvSpPr txBox="1"/>
          <p:nvPr/>
        </p:nvSpPr>
        <p:spPr>
          <a:xfrm>
            <a:off x="648388" y="2105282"/>
            <a:ext cx="5134161" cy="2185213"/>
          </a:xfrm>
          <a:prstGeom prst="rect">
            <a:avLst/>
          </a:prstGeom>
          <a:noFill/>
        </p:spPr>
        <p:txBody>
          <a:bodyPr wrap="square" lIns="91436" tIns="45718" rIns="91436" bIns="45718" rtlCol="0">
            <a:spAutoFit/>
          </a:bodyPr>
          <a:lstStyle>
            <a:defPPr>
              <a:defRPr lang="fr-FR"/>
            </a:defPPr>
            <a:lvl1pPr algn="just">
              <a:defRPr sz="1200">
                <a:solidFill>
                  <a:srgbClr val="4D4D4D"/>
                </a:solidFill>
                <a:latin typeface="Arial"/>
                <a:cs typeface="Arial"/>
              </a:defRPr>
            </a:lvl1pPr>
          </a:lstStyle>
          <a:p>
            <a:pPr>
              <a:buClr>
                <a:srgbClr val="A2C651"/>
              </a:buClr>
            </a:pPr>
            <a:r>
              <a:rPr lang="fr-FR" sz="1100" dirty="0">
                <a:latin typeface="+mn-lt"/>
              </a:rPr>
              <a:t>Droits suivants :</a:t>
            </a:r>
          </a:p>
          <a:p>
            <a:pPr>
              <a:buClr>
                <a:srgbClr val="A2C651"/>
              </a:buClr>
            </a:pPr>
            <a:br>
              <a:rPr lang="fr-FR" sz="1100" dirty="0">
                <a:latin typeface="+mn-lt"/>
              </a:rPr>
            </a:br>
            <a:endParaRPr lang="fr-FR" sz="1100" dirty="0">
              <a:latin typeface="+mn-lt"/>
            </a:endParaRPr>
          </a:p>
          <a:p>
            <a:pPr marL="171442" indent="-171442">
              <a:buClr>
                <a:srgbClr val="A2C651"/>
              </a:buClr>
              <a:buFont typeface="Wingdings" panose="05000000000000000000" pitchFamily="2" charset="2"/>
              <a:buChar char="Ø"/>
            </a:pPr>
            <a:r>
              <a:rPr lang="fr-FR" sz="1100" dirty="0">
                <a:latin typeface="+mn-lt"/>
              </a:rPr>
              <a:t>Utiliser Claroline Connect comme vous l'entendez, sans aucune restriction.</a:t>
            </a:r>
          </a:p>
          <a:p>
            <a:pPr>
              <a:buClr>
                <a:srgbClr val="A2C651"/>
              </a:buClr>
            </a:pPr>
            <a:endParaRPr lang="fr-FR" sz="1100" dirty="0">
              <a:latin typeface="+mn-lt"/>
            </a:endParaRPr>
          </a:p>
          <a:p>
            <a:pPr marL="171442" indent="-171442">
              <a:buClr>
                <a:srgbClr val="A2C651"/>
              </a:buClr>
              <a:buFont typeface="Wingdings" panose="05000000000000000000" pitchFamily="2" charset="2"/>
              <a:buChar char="Ø"/>
            </a:pPr>
            <a:r>
              <a:rPr lang="fr-FR" sz="1100" dirty="0">
                <a:latin typeface="+mn-lt"/>
              </a:rPr>
              <a:t>Accéder au code source du logiciel et le modifier ou l'enrichir en reversant vos modifications au projet (le code est accessible sur </a:t>
            </a:r>
            <a:r>
              <a:rPr lang="fr-FR" sz="1100" dirty="0">
                <a:latin typeface="+mn-lt"/>
                <a:hlinkClick r:id="rId2"/>
              </a:rPr>
              <a:t>http://www.github.com/claroline/</a:t>
            </a:r>
            <a:r>
              <a:rPr lang="fr-FR" sz="1100" dirty="0">
                <a:latin typeface="+mn-lt"/>
              </a:rPr>
              <a:t>).</a:t>
            </a:r>
          </a:p>
          <a:p>
            <a:pPr>
              <a:buClr>
                <a:srgbClr val="A2C651"/>
              </a:buClr>
            </a:pPr>
            <a:endParaRPr lang="fr-FR" sz="1100" dirty="0">
              <a:latin typeface="+mn-lt"/>
            </a:endParaRPr>
          </a:p>
          <a:p>
            <a:pPr marL="171442" indent="-171442">
              <a:buClr>
                <a:srgbClr val="A2C651"/>
              </a:buClr>
              <a:buFont typeface="Wingdings" panose="05000000000000000000" pitchFamily="2" charset="2"/>
              <a:buChar char="Ø"/>
            </a:pPr>
            <a:r>
              <a:rPr lang="fr-FR" sz="1100" dirty="0">
                <a:latin typeface="+mn-lt"/>
              </a:rPr>
              <a:t>Redistribuer librement et gratuitement Claroline Connect sans aucun coût de licence.</a:t>
            </a:r>
          </a:p>
          <a:p>
            <a:pPr>
              <a:buClr>
                <a:srgbClr val="A2C651"/>
              </a:buClr>
            </a:pPr>
            <a:endParaRPr lang="fr-FR" sz="1100" dirty="0">
              <a:latin typeface="+mn-lt"/>
            </a:endParaRPr>
          </a:p>
        </p:txBody>
      </p:sp>
      <p:sp>
        <p:nvSpPr>
          <p:cNvPr id="9" name="Rounded Rectangle 8"/>
          <p:cNvSpPr/>
          <p:nvPr/>
        </p:nvSpPr>
        <p:spPr>
          <a:xfrm>
            <a:off x="7540948" y="2032160"/>
            <a:ext cx="1035723" cy="56420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 le texte</a:t>
            </a:r>
          </a:p>
          <a:p>
            <a:pPr algn="ctr"/>
            <a:endParaRPr lang="fr-FR" sz="1000" dirty="0"/>
          </a:p>
          <a:p>
            <a:pPr algn="ctr"/>
            <a:r>
              <a:rPr lang="fr-FR" sz="1000" dirty="0"/>
              <a:t>+ les 4 libertés</a:t>
            </a:r>
          </a:p>
        </p:txBody>
      </p:sp>
      <p:sp>
        <p:nvSpPr>
          <p:cNvPr id="10" name="Titre 1"/>
          <p:cNvSpPr txBox="1">
            <a:spLocks/>
          </p:cNvSpPr>
          <p:nvPr/>
        </p:nvSpPr>
        <p:spPr>
          <a:xfrm>
            <a:off x="2221410" y="7741"/>
            <a:ext cx="5037508" cy="572498"/>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2400" kern="1200" cap="small" spc="75" baseline="0">
                <a:solidFill>
                  <a:srgbClr val="4D4D4D"/>
                </a:solidFill>
                <a:latin typeface="Arial" panose="020B0604020202020204" pitchFamily="34" charset="0"/>
                <a:ea typeface="+mj-ea"/>
                <a:cs typeface="Arial" panose="020B0604020202020204" pitchFamily="34" charset="0"/>
              </a:defRPr>
            </a:lvl1pPr>
          </a:lstStyle>
          <a:p>
            <a:r>
              <a:rPr lang="fr-FR" dirty="0"/>
              <a:t>Claroline Connect</a:t>
            </a:r>
          </a:p>
        </p:txBody>
      </p:sp>
      <p:sp>
        <p:nvSpPr>
          <p:cNvPr id="11" name="Rectangle 10"/>
          <p:cNvSpPr/>
          <p:nvPr/>
        </p:nvSpPr>
        <p:spPr>
          <a:xfrm>
            <a:off x="5722368" y="357107"/>
            <a:ext cx="2384769" cy="1200325"/>
          </a:xfrm>
          <a:prstGeom prst="rect">
            <a:avLst/>
          </a:prstGeom>
        </p:spPr>
        <p:txBody>
          <a:bodyPr wrap="square" lIns="91436" tIns="45718" rIns="91436" bIns="45718">
            <a:spAutoFit/>
          </a:bodyPr>
          <a:lstStyle/>
          <a:p>
            <a:pPr lvl="1">
              <a:lnSpc>
                <a:spcPct val="120000"/>
              </a:lnSpc>
            </a:pPr>
            <a:r>
              <a:rPr lang="fr-FR" sz="1000" dirty="0">
                <a:solidFill>
                  <a:srgbClr val="7C7D83"/>
                </a:solidFill>
              </a:rPr>
              <a:t>Qu’est-ce qu’un LMS? </a:t>
            </a:r>
          </a:p>
          <a:p>
            <a:pPr lvl="1">
              <a:lnSpc>
                <a:spcPct val="120000"/>
              </a:lnSpc>
            </a:pPr>
            <a:r>
              <a:rPr lang="fr-FR" sz="1000" dirty="0">
                <a:solidFill>
                  <a:srgbClr val="7C7D83"/>
                </a:solidFill>
              </a:rPr>
              <a:t>Philosophie</a:t>
            </a:r>
          </a:p>
          <a:p>
            <a:pPr lvl="1">
              <a:lnSpc>
                <a:spcPct val="120000"/>
              </a:lnSpc>
            </a:pPr>
            <a:r>
              <a:rPr lang="fr-FR" sz="1000" dirty="0">
                <a:solidFill>
                  <a:srgbClr val="7C7D83"/>
                </a:solidFill>
              </a:rPr>
              <a:t>Fonctionnalités</a:t>
            </a:r>
          </a:p>
          <a:p>
            <a:pPr lvl="1">
              <a:lnSpc>
                <a:spcPct val="120000"/>
              </a:lnSpc>
            </a:pPr>
            <a:r>
              <a:rPr lang="fr-FR" sz="1000" dirty="0">
                <a:solidFill>
                  <a:srgbClr val="7C7D83"/>
                </a:solidFill>
              </a:rPr>
              <a:t>Solution tout en un</a:t>
            </a:r>
          </a:p>
          <a:p>
            <a:pPr lvl="1">
              <a:lnSpc>
                <a:spcPct val="120000"/>
              </a:lnSpc>
            </a:pPr>
            <a:r>
              <a:rPr lang="fr-FR" sz="1000" dirty="0">
                <a:solidFill>
                  <a:srgbClr val="8FBA3F"/>
                </a:solidFill>
              </a:rPr>
              <a:t>Logiciel Libre </a:t>
            </a:r>
          </a:p>
          <a:p>
            <a:pPr lvl="1">
              <a:lnSpc>
                <a:spcPct val="120000"/>
              </a:lnSpc>
            </a:pPr>
            <a:r>
              <a:rPr lang="fr-FR" sz="1000" dirty="0">
                <a:solidFill>
                  <a:srgbClr val="7C7D83"/>
                </a:solidFill>
              </a:rPr>
              <a:t>La marque Claroline</a:t>
            </a:r>
          </a:p>
        </p:txBody>
      </p:sp>
    </p:spTree>
    <p:extLst>
      <p:ext uri="{BB962C8B-B14F-4D97-AF65-F5344CB8AC3E}">
        <p14:creationId xmlns:p14="http://schemas.microsoft.com/office/powerpoint/2010/main" val="1318467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3016" y="-43249"/>
            <a:ext cx="5037508" cy="572498"/>
          </a:xfrm>
        </p:spPr>
        <p:txBody>
          <a:bodyPr/>
          <a:lstStyle/>
          <a:p>
            <a:r>
              <a:rPr lang="fr-FR" dirty="0"/>
              <a:t>2 sites internet – 2 cibles</a:t>
            </a:r>
          </a:p>
        </p:txBody>
      </p:sp>
      <p:pic>
        <p:nvPicPr>
          <p:cNvPr id="5" name="Image 4" descr="claroline.com-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65" y="1853464"/>
            <a:ext cx="3173673" cy="2083664"/>
          </a:xfrm>
          <a:prstGeom prst="rect">
            <a:avLst/>
          </a:prstGeom>
        </p:spPr>
      </p:pic>
      <p:pic>
        <p:nvPicPr>
          <p:cNvPr id="6" name="Image 5" descr="claroline.school-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935" y="1603513"/>
            <a:ext cx="3436178" cy="2310265"/>
          </a:xfrm>
          <a:prstGeom prst="rect">
            <a:avLst/>
          </a:prstGeom>
        </p:spPr>
      </p:pic>
      <p:sp>
        <p:nvSpPr>
          <p:cNvPr id="7" name="ZoneTexte 6"/>
          <p:cNvSpPr txBox="1"/>
          <p:nvPr/>
        </p:nvSpPr>
        <p:spPr>
          <a:xfrm>
            <a:off x="835092" y="1234181"/>
            <a:ext cx="1758406" cy="369332"/>
          </a:xfrm>
          <a:prstGeom prst="rect">
            <a:avLst/>
          </a:prstGeom>
          <a:noFill/>
        </p:spPr>
        <p:txBody>
          <a:bodyPr wrap="square" lIns="91436" tIns="45718" rIns="91436" bIns="45718" rtlCol="0">
            <a:spAutoFit/>
          </a:bodyPr>
          <a:lstStyle/>
          <a:p>
            <a:pPr algn="ctr"/>
            <a:r>
              <a:rPr lang="fr-FR" dirty="0">
                <a:solidFill>
                  <a:srgbClr val="8FBA3F"/>
                </a:solidFill>
              </a:rPr>
              <a:t>Les entreprises</a:t>
            </a:r>
          </a:p>
        </p:txBody>
      </p:sp>
      <p:sp>
        <p:nvSpPr>
          <p:cNvPr id="8" name="ZoneTexte 7"/>
          <p:cNvSpPr txBox="1"/>
          <p:nvPr/>
        </p:nvSpPr>
        <p:spPr>
          <a:xfrm>
            <a:off x="4151204" y="1210831"/>
            <a:ext cx="1758406" cy="369332"/>
          </a:xfrm>
          <a:prstGeom prst="rect">
            <a:avLst/>
          </a:prstGeom>
          <a:noFill/>
        </p:spPr>
        <p:txBody>
          <a:bodyPr wrap="square" lIns="91436" tIns="45718" rIns="91436" bIns="45718" rtlCol="0">
            <a:spAutoFit/>
          </a:bodyPr>
          <a:lstStyle/>
          <a:p>
            <a:pPr algn="ctr"/>
            <a:r>
              <a:rPr lang="fr-FR" dirty="0">
                <a:solidFill>
                  <a:srgbClr val="754F99"/>
                </a:solidFill>
              </a:rPr>
              <a:t>Les écoles</a:t>
            </a:r>
          </a:p>
        </p:txBody>
      </p:sp>
      <p:sp>
        <p:nvSpPr>
          <p:cNvPr id="3" name="TextBox 2"/>
          <p:cNvSpPr txBox="1"/>
          <p:nvPr/>
        </p:nvSpPr>
        <p:spPr>
          <a:xfrm>
            <a:off x="1505586" y="4289247"/>
            <a:ext cx="6661104" cy="369332"/>
          </a:xfrm>
          <a:prstGeom prst="rect">
            <a:avLst/>
          </a:prstGeom>
          <a:noFill/>
        </p:spPr>
        <p:txBody>
          <a:bodyPr wrap="square" rtlCol="0">
            <a:spAutoFit/>
          </a:bodyPr>
          <a:lstStyle/>
          <a:p>
            <a:pPr algn="ctr"/>
            <a:r>
              <a:rPr lang="fr-FR" dirty="0"/>
              <a:t>Prévoir une barre de navigation commune à tous les sites</a:t>
            </a:r>
          </a:p>
        </p:txBody>
      </p:sp>
      <p:sp>
        <p:nvSpPr>
          <p:cNvPr id="4" name="Rectangle 3"/>
          <p:cNvSpPr/>
          <p:nvPr/>
        </p:nvSpPr>
        <p:spPr>
          <a:xfrm>
            <a:off x="2473432" y="3615121"/>
            <a:ext cx="726503" cy="213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5909610" y="3492007"/>
            <a:ext cx="726503" cy="213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7"/>
          <p:cNvSpPr txBox="1"/>
          <p:nvPr/>
        </p:nvSpPr>
        <p:spPr>
          <a:xfrm>
            <a:off x="6903503" y="1178565"/>
            <a:ext cx="1758406" cy="553994"/>
          </a:xfrm>
          <a:prstGeom prst="rect">
            <a:avLst/>
          </a:prstGeom>
          <a:noFill/>
        </p:spPr>
        <p:txBody>
          <a:bodyPr wrap="square" lIns="91436" tIns="45718" rIns="91436" bIns="45718" rtlCol="0">
            <a:spAutoFit/>
          </a:bodyPr>
          <a:lstStyle/>
          <a:p>
            <a:pPr algn="ctr"/>
            <a:r>
              <a:rPr lang="fr-FR" dirty="0">
                <a:solidFill>
                  <a:srgbClr val="0070C0"/>
                </a:solidFill>
              </a:rPr>
              <a:t>Le projet</a:t>
            </a:r>
          </a:p>
          <a:p>
            <a:pPr algn="ctr"/>
            <a:r>
              <a:rPr lang="fr-FR" sz="1200" dirty="0">
                <a:solidFill>
                  <a:srgbClr val="0070C0"/>
                </a:solidFill>
              </a:rPr>
              <a:t>(consortium)</a:t>
            </a:r>
          </a:p>
        </p:txBody>
      </p:sp>
      <p:sp>
        <p:nvSpPr>
          <p:cNvPr id="12" name="TextBox 11"/>
          <p:cNvSpPr txBox="1"/>
          <p:nvPr/>
        </p:nvSpPr>
        <p:spPr>
          <a:xfrm>
            <a:off x="6903503" y="2442206"/>
            <a:ext cx="2076724" cy="369332"/>
          </a:xfrm>
          <a:prstGeom prst="rect">
            <a:avLst/>
          </a:prstGeom>
          <a:noFill/>
        </p:spPr>
        <p:txBody>
          <a:bodyPr wrap="square" rtlCol="0">
            <a:spAutoFit/>
          </a:bodyPr>
          <a:lstStyle/>
          <a:p>
            <a:r>
              <a:rPr lang="fr-FR" spc="300" dirty="0">
                <a:solidFill>
                  <a:srgbClr val="0070C0"/>
                </a:solidFill>
                <a:latin typeface="abeatbyKai" panose="00000400000000000000" pitchFamily="50" charset="0"/>
              </a:rPr>
              <a:t>Claroline.net</a:t>
            </a:r>
          </a:p>
        </p:txBody>
      </p:sp>
      <p:sp>
        <p:nvSpPr>
          <p:cNvPr id="13" name="TextBox 12"/>
          <p:cNvSpPr txBox="1"/>
          <p:nvPr/>
        </p:nvSpPr>
        <p:spPr>
          <a:xfrm>
            <a:off x="6434919" y="1165137"/>
            <a:ext cx="525439" cy="523220"/>
          </a:xfrm>
          <a:prstGeom prst="rect">
            <a:avLst/>
          </a:prstGeom>
          <a:noFill/>
        </p:spPr>
        <p:txBody>
          <a:bodyPr wrap="square" rtlCol="0">
            <a:spAutoFit/>
          </a:bodyPr>
          <a:lstStyle/>
          <a:p>
            <a:r>
              <a:rPr lang="fr-FR" sz="2800" b="1" dirty="0">
                <a:solidFill>
                  <a:srgbClr val="7C7D83"/>
                </a:solidFill>
              </a:rPr>
              <a:t>+</a:t>
            </a:r>
          </a:p>
        </p:txBody>
      </p:sp>
      <p:sp>
        <p:nvSpPr>
          <p:cNvPr id="10" name="TextBox 9"/>
          <p:cNvSpPr txBox="1"/>
          <p:nvPr/>
        </p:nvSpPr>
        <p:spPr>
          <a:xfrm>
            <a:off x="7874324" y="2817675"/>
            <a:ext cx="787585" cy="369332"/>
          </a:xfrm>
          <a:prstGeom prst="rect">
            <a:avLst/>
          </a:prstGeom>
          <a:noFill/>
        </p:spPr>
        <p:txBody>
          <a:bodyPr wrap="square" rtlCol="0">
            <a:spAutoFit/>
          </a:bodyPr>
          <a:lstStyle/>
          <a:p>
            <a:r>
              <a:rPr lang="fr-FR" dirty="0">
                <a:solidFill>
                  <a:srgbClr val="FF0000"/>
                </a:solidFill>
              </a:rPr>
              <a:t>.</a:t>
            </a:r>
            <a:r>
              <a:rPr lang="fr-FR" dirty="0" err="1">
                <a:solidFill>
                  <a:srgbClr val="FF0000"/>
                </a:solidFill>
              </a:rPr>
              <a:t>org</a:t>
            </a:r>
            <a:endParaRPr lang="fr-FR" dirty="0">
              <a:solidFill>
                <a:srgbClr val="FF0000"/>
              </a:solidFill>
            </a:endParaRPr>
          </a:p>
        </p:txBody>
      </p:sp>
    </p:spTree>
    <p:extLst>
      <p:ext uri="{BB962C8B-B14F-4D97-AF65-F5344CB8AC3E}">
        <p14:creationId xmlns:p14="http://schemas.microsoft.com/office/powerpoint/2010/main" val="967190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Témoignages</a:t>
            </a:r>
          </a:p>
        </p:txBody>
      </p:sp>
      <p:sp>
        <p:nvSpPr>
          <p:cNvPr id="4" name="ZoneTexte 3"/>
          <p:cNvSpPr txBox="1"/>
          <p:nvPr/>
        </p:nvSpPr>
        <p:spPr>
          <a:xfrm>
            <a:off x="1183766" y="5746"/>
            <a:ext cx="362025" cy="369332"/>
          </a:xfrm>
          <a:prstGeom prst="rect">
            <a:avLst/>
          </a:prstGeom>
          <a:noFill/>
        </p:spPr>
        <p:txBody>
          <a:bodyPr wrap="square" lIns="91436" tIns="45718" rIns="91436" bIns="45718" rtlCol="0">
            <a:spAutoFit/>
          </a:bodyPr>
          <a:lstStyle/>
          <a:p>
            <a:r>
              <a:rPr lang="fr-FR" dirty="0">
                <a:solidFill>
                  <a:schemeClr val="bg1"/>
                </a:solidFill>
              </a:rPr>
              <a:t>3</a:t>
            </a:r>
          </a:p>
        </p:txBody>
      </p:sp>
      <p:sp>
        <p:nvSpPr>
          <p:cNvPr id="7" name="Rectangle 6"/>
          <p:cNvSpPr/>
          <p:nvPr/>
        </p:nvSpPr>
        <p:spPr>
          <a:xfrm>
            <a:off x="5482088" y="306117"/>
            <a:ext cx="2384769" cy="213003"/>
          </a:xfrm>
          <a:prstGeom prst="rect">
            <a:avLst/>
          </a:prstGeom>
        </p:spPr>
        <p:txBody>
          <a:bodyPr wrap="square" lIns="91436" tIns="45718" rIns="91436" bIns="45718">
            <a:spAutoFit/>
          </a:bodyPr>
          <a:lstStyle/>
          <a:p>
            <a:pPr>
              <a:lnSpc>
                <a:spcPct val="120000"/>
              </a:lnSpc>
            </a:pPr>
            <a:r>
              <a:rPr lang="fr-FR" sz="700" dirty="0">
                <a:solidFill>
                  <a:srgbClr val="7C7D83"/>
                </a:solidFill>
              </a:rPr>
              <a:t>Vidéos / Textes</a:t>
            </a:r>
            <a:endParaRPr lang="fr-FR" sz="700" dirty="0">
              <a:solidFill>
                <a:srgbClr val="8FBA3F"/>
              </a:solidFill>
            </a:endParaRPr>
          </a:p>
        </p:txBody>
      </p:sp>
      <p:sp>
        <p:nvSpPr>
          <p:cNvPr id="6" name="ZoneTexte 5"/>
          <p:cNvSpPr txBox="1"/>
          <p:nvPr/>
        </p:nvSpPr>
        <p:spPr>
          <a:xfrm>
            <a:off x="725144" y="1188111"/>
            <a:ext cx="8137673" cy="830993"/>
          </a:xfrm>
          <a:prstGeom prst="rect">
            <a:avLst/>
          </a:prstGeom>
          <a:noFill/>
        </p:spPr>
        <p:txBody>
          <a:bodyPr wrap="square" lIns="91436" tIns="45718" rIns="91436" bIns="45718" rtlCol="0">
            <a:spAutoFit/>
          </a:bodyPr>
          <a:lstStyle/>
          <a:p>
            <a:pPr algn="ctr"/>
            <a:r>
              <a:rPr lang="fr-FR" sz="1600" dirty="0">
                <a:solidFill>
                  <a:srgbClr val="858883"/>
                </a:solidFill>
                <a:cs typeface="Arial"/>
              </a:rPr>
              <a:t>Trouver des témoignages intéressants</a:t>
            </a:r>
          </a:p>
          <a:p>
            <a:pPr algn="ctr"/>
            <a:r>
              <a:rPr lang="fr-FR" sz="1600" dirty="0">
                <a:solidFill>
                  <a:srgbClr val="858883"/>
                </a:solidFill>
                <a:cs typeface="Arial"/>
              </a:rPr>
              <a:t>+ logos clients existants</a:t>
            </a:r>
          </a:p>
          <a:p>
            <a:pPr algn="ctr"/>
            <a:endParaRPr lang="fr-FR" sz="1600" dirty="0">
              <a:solidFill>
                <a:srgbClr val="858883"/>
              </a:solidFill>
              <a:cs typeface="Arial"/>
            </a:endParaRPr>
          </a:p>
        </p:txBody>
      </p:sp>
    </p:spTree>
    <p:extLst>
      <p:ext uri="{BB962C8B-B14F-4D97-AF65-F5344CB8AC3E}">
        <p14:creationId xmlns:p14="http://schemas.microsoft.com/office/powerpoint/2010/main" val="3085651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Offre</a:t>
            </a:r>
          </a:p>
        </p:txBody>
      </p:sp>
      <p:sp>
        <p:nvSpPr>
          <p:cNvPr id="4" name="Espace réservé du contenu 2"/>
          <p:cNvSpPr txBox="1">
            <a:spLocks/>
          </p:cNvSpPr>
          <p:nvPr/>
        </p:nvSpPr>
        <p:spPr>
          <a:xfrm>
            <a:off x="304038" y="1275693"/>
            <a:ext cx="4106405" cy="3136119"/>
          </a:xfrm>
          <a:prstGeom prst="rect">
            <a:avLst/>
          </a:prstGeom>
        </p:spPr>
        <p:txBody>
          <a:bodyPr vert="horz" lIns="68580" tIns="34290" rIns="68580" bIns="34290" rtlCol="0">
            <a:noAutofit/>
          </a:bodyPr>
          <a:lstStyle>
            <a:lvl1pPr marL="171450" indent="-171450" algn="l" defTabSz="685800" rtl="0" eaLnBrk="1" latinLnBrk="0" hangingPunct="1">
              <a:lnSpc>
                <a:spcPct val="90000"/>
              </a:lnSpc>
              <a:spcBef>
                <a:spcPts val="750"/>
              </a:spcBef>
              <a:buClr>
                <a:srgbClr val="A2C651"/>
              </a:buClr>
              <a:buFont typeface="Arial" panose="020B0604020202020204" pitchFamily="34" charset="0"/>
              <a:buChar char="•"/>
              <a:defRPr sz="2100" kern="1200">
                <a:solidFill>
                  <a:srgbClr val="4D4D4D"/>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2C651"/>
              </a:buClr>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2C651"/>
              </a:buClr>
              <a:buFont typeface="Arial" panose="020B0604020202020204" pitchFamily="34" charset="0"/>
              <a:buChar char="•"/>
              <a:defRPr sz="1500" kern="1200">
                <a:solidFill>
                  <a:srgbClr val="4D4D4D"/>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fr-FR" sz="1800" b="1" dirty="0">
                <a:solidFill>
                  <a:srgbClr val="8FBA3F"/>
                </a:solidFill>
              </a:rPr>
              <a:t>OFFRE ou Notre offre</a:t>
            </a:r>
          </a:p>
          <a:p>
            <a:pPr>
              <a:lnSpc>
                <a:spcPct val="100000"/>
              </a:lnSpc>
            </a:pPr>
            <a:r>
              <a:rPr lang="fr-FR" sz="900" dirty="0"/>
              <a:t>Offre Cloud</a:t>
            </a:r>
          </a:p>
          <a:p>
            <a:pPr lvl="1">
              <a:lnSpc>
                <a:spcPct val="100000"/>
              </a:lnSpc>
            </a:pPr>
            <a:r>
              <a:rPr lang="fr-FR" sz="800" dirty="0"/>
              <a:t>Explication de l’offre</a:t>
            </a:r>
          </a:p>
          <a:p>
            <a:pPr lvl="1">
              <a:lnSpc>
                <a:spcPct val="100000"/>
              </a:lnSpc>
            </a:pPr>
            <a:r>
              <a:rPr lang="fr-FR" sz="800" dirty="0"/>
              <a:t>Tableau de l’offre </a:t>
            </a:r>
            <a:r>
              <a:rPr lang="fr-FR" sz="800" dirty="0" err="1"/>
              <a:t>SaaS</a:t>
            </a:r>
            <a:r>
              <a:rPr lang="fr-FR" sz="800" dirty="0"/>
              <a:t>: niveaux de services / niveaux de prix</a:t>
            </a:r>
          </a:p>
          <a:p>
            <a:pPr>
              <a:lnSpc>
                <a:spcPct val="100000"/>
              </a:lnSpc>
            </a:pPr>
            <a:r>
              <a:rPr lang="fr-FR" sz="900" dirty="0"/>
              <a:t>Support</a:t>
            </a:r>
          </a:p>
          <a:p>
            <a:pPr lvl="1">
              <a:lnSpc>
                <a:spcPct val="100000"/>
              </a:lnSpc>
            </a:pPr>
            <a:r>
              <a:rPr lang="fr-FR" sz="800" dirty="0"/>
              <a:t>Explications des différents types de support (technique, fonctionnel, coaching)</a:t>
            </a:r>
          </a:p>
          <a:p>
            <a:pPr lvl="1">
              <a:lnSpc>
                <a:spcPct val="100000"/>
              </a:lnSpc>
            </a:pPr>
            <a:r>
              <a:rPr lang="fr-FR" sz="800" dirty="0"/>
              <a:t>Offre de crédits de support : Prix / Achat en ligne</a:t>
            </a:r>
          </a:p>
          <a:p>
            <a:pPr>
              <a:lnSpc>
                <a:spcPct val="100000"/>
              </a:lnSpc>
            </a:pPr>
            <a:r>
              <a:rPr lang="fr-FR" sz="900" dirty="0"/>
              <a:t>Formations</a:t>
            </a:r>
          </a:p>
          <a:p>
            <a:pPr lvl="1">
              <a:lnSpc>
                <a:spcPct val="100000"/>
              </a:lnSpc>
            </a:pPr>
            <a:r>
              <a:rPr lang="fr-FR" sz="800" dirty="0"/>
              <a:t>Présentation des différents parcours de formation</a:t>
            </a:r>
          </a:p>
          <a:p>
            <a:pPr lvl="1">
              <a:lnSpc>
                <a:spcPct val="100000"/>
              </a:lnSpc>
            </a:pPr>
            <a:r>
              <a:rPr lang="fr-FR" sz="800" dirty="0"/>
              <a:t>Tableau de prix</a:t>
            </a:r>
          </a:p>
          <a:p>
            <a:pPr>
              <a:lnSpc>
                <a:spcPct val="100000"/>
              </a:lnSpc>
            </a:pPr>
            <a:r>
              <a:rPr lang="fr-FR" sz="900" dirty="0"/>
              <a:t>Consultance</a:t>
            </a:r>
          </a:p>
          <a:p>
            <a:pPr lvl="1">
              <a:lnSpc>
                <a:spcPct val="100000"/>
              </a:lnSpc>
            </a:pPr>
            <a:r>
              <a:rPr lang="fr-FR" sz="800" dirty="0"/>
              <a:t>Conseil en stratégie e-learning (explication)</a:t>
            </a:r>
          </a:p>
          <a:p>
            <a:pPr lvl="1">
              <a:lnSpc>
                <a:spcPct val="100000"/>
              </a:lnSpc>
            </a:pPr>
            <a:r>
              <a:rPr lang="fr-FR" sz="800" dirty="0"/>
              <a:t>Réalisation de vos formations en ligne (explication)</a:t>
            </a:r>
          </a:p>
          <a:p>
            <a:pPr lvl="1">
              <a:lnSpc>
                <a:spcPct val="100000"/>
              </a:lnSpc>
            </a:pPr>
            <a:r>
              <a:rPr lang="fr-FR" sz="800" dirty="0"/>
              <a:t>Accompagnement</a:t>
            </a:r>
          </a:p>
          <a:p>
            <a:pPr lvl="1">
              <a:lnSpc>
                <a:spcPct val="100000"/>
              </a:lnSpc>
            </a:pPr>
            <a:r>
              <a:rPr lang="fr-FR" sz="800" dirty="0"/>
              <a:t>Développements spécifiques</a:t>
            </a:r>
          </a:p>
          <a:p>
            <a:pPr lvl="1">
              <a:lnSpc>
                <a:spcPct val="100000"/>
              </a:lnSpc>
            </a:pPr>
            <a:r>
              <a:rPr lang="fr-FR" sz="800" dirty="0"/>
              <a:t>Projets sur mesure</a:t>
            </a:r>
          </a:p>
          <a:p>
            <a:pPr lvl="1">
              <a:lnSpc>
                <a:spcPct val="100000"/>
              </a:lnSpc>
            </a:pPr>
            <a:r>
              <a:rPr lang="fr-FR" sz="800" dirty="0"/>
              <a:t>Contact pour offre de prix</a:t>
            </a:r>
          </a:p>
        </p:txBody>
      </p:sp>
      <p:sp>
        <p:nvSpPr>
          <p:cNvPr id="9" name="Rounded Rectangle 8"/>
          <p:cNvSpPr/>
          <p:nvPr/>
        </p:nvSpPr>
        <p:spPr>
          <a:xfrm>
            <a:off x="1981130" y="1802103"/>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à revoir</a:t>
            </a:r>
          </a:p>
        </p:txBody>
      </p:sp>
      <p:sp>
        <p:nvSpPr>
          <p:cNvPr id="10" name="Rounded Rectangle 9"/>
          <p:cNvSpPr/>
          <p:nvPr/>
        </p:nvSpPr>
        <p:spPr>
          <a:xfrm>
            <a:off x="3982022" y="2434554"/>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11" name="Rounded Rectangle 10"/>
          <p:cNvSpPr/>
          <p:nvPr/>
        </p:nvSpPr>
        <p:spPr>
          <a:xfrm>
            <a:off x="3239264" y="3114235"/>
            <a:ext cx="1171179" cy="20023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a:t>Créer infographie</a:t>
            </a:r>
          </a:p>
        </p:txBody>
      </p:sp>
      <p:sp>
        <p:nvSpPr>
          <p:cNvPr id="12" name="Rounded Rectangle 11"/>
          <p:cNvSpPr/>
          <p:nvPr/>
        </p:nvSpPr>
        <p:spPr>
          <a:xfrm>
            <a:off x="3358745" y="3693532"/>
            <a:ext cx="1035723" cy="103198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grpSp>
        <p:nvGrpSpPr>
          <p:cNvPr id="26" name="Group 25"/>
          <p:cNvGrpSpPr/>
          <p:nvPr/>
        </p:nvGrpSpPr>
        <p:grpSpPr>
          <a:xfrm>
            <a:off x="4297603" y="77439"/>
            <a:ext cx="1216295" cy="1216295"/>
            <a:chOff x="4297603" y="77439"/>
            <a:chExt cx="1216295" cy="1216295"/>
          </a:xfrm>
        </p:grpSpPr>
        <p:sp>
          <p:nvSpPr>
            <p:cNvPr id="17" name="Rounded Rectangle 16"/>
            <p:cNvSpPr/>
            <p:nvPr/>
          </p:nvSpPr>
          <p:spPr>
            <a:xfrm>
              <a:off x="4410443" y="189608"/>
              <a:ext cx="1018549" cy="97842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3" name="Picture 12"/>
            <p:cNvPicPr>
              <a:picLocks noChangeAspect="1"/>
            </p:cNvPicPr>
            <p:nvPr/>
          </p:nvPicPr>
          <p:blipFill>
            <a:blip r:embed="rId2"/>
            <a:stretch>
              <a:fillRect/>
            </a:stretch>
          </p:blipFill>
          <p:spPr>
            <a:xfrm>
              <a:off x="4297603" y="77439"/>
              <a:ext cx="1216295" cy="1216295"/>
            </a:xfrm>
            <a:prstGeom prst="rect">
              <a:avLst/>
            </a:prstGeom>
          </p:spPr>
        </p:pic>
      </p:grpSp>
      <p:grpSp>
        <p:nvGrpSpPr>
          <p:cNvPr id="27" name="Group 26"/>
          <p:cNvGrpSpPr/>
          <p:nvPr/>
        </p:nvGrpSpPr>
        <p:grpSpPr>
          <a:xfrm>
            <a:off x="5489414" y="64302"/>
            <a:ext cx="1216295" cy="1216295"/>
            <a:chOff x="5489414" y="64302"/>
            <a:chExt cx="1216295" cy="1216295"/>
          </a:xfrm>
        </p:grpSpPr>
        <p:sp>
          <p:nvSpPr>
            <p:cNvPr id="19" name="Rounded Rectangle 18"/>
            <p:cNvSpPr/>
            <p:nvPr/>
          </p:nvSpPr>
          <p:spPr>
            <a:xfrm>
              <a:off x="5561104" y="201990"/>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6" name="Picture 15"/>
            <p:cNvPicPr>
              <a:picLocks noChangeAspect="1"/>
            </p:cNvPicPr>
            <p:nvPr/>
          </p:nvPicPr>
          <p:blipFill>
            <a:blip r:embed="rId3"/>
            <a:stretch>
              <a:fillRect/>
            </a:stretch>
          </p:blipFill>
          <p:spPr>
            <a:xfrm>
              <a:off x="5489414" y="64302"/>
              <a:ext cx="1216295" cy="1216295"/>
            </a:xfrm>
            <a:prstGeom prst="rect">
              <a:avLst/>
            </a:prstGeom>
            <a:ln/>
          </p:spPr>
        </p:pic>
      </p:grpSp>
      <p:grpSp>
        <p:nvGrpSpPr>
          <p:cNvPr id="28" name="Group 27"/>
          <p:cNvGrpSpPr/>
          <p:nvPr/>
        </p:nvGrpSpPr>
        <p:grpSpPr>
          <a:xfrm>
            <a:off x="6617354" y="77439"/>
            <a:ext cx="1216295" cy="1216295"/>
            <a:chOff x="6617354" y="77439"/>
            <a:chExt cx="1216295" cy="1216295"/>
          </a:xfrm>
        </p:grpSpPr>
        <p:sp>
          <p:nvSpPr>
            <p:cNvPr id="20" name="Rounded Rectangle 19"/>
            <p:cNvSpPr/>
            <p:nvPr/>
          </p:nvSpPr>
          <p:spPr>
            <a:xfrm>
              <a:off x="6682337" y="198406"/>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5" name="Picture 14"/>
            <p:cNvPicPr>
              <a:picLocks noChangeAspect="1"/>
            </p:cNvPicPr>
            <p:nvPr/>
          </p:nvPicPr>
          <p:blipFill>
            <a:blip r:embed="rId4"/>
            <a:stretch>
              <a:fillRect/>
            </a:stretch>
          </p:blipFill>
          <p:spPr>
            <a:xfrm>
              <a:off x="6617354" y="77439"/>
              <a:ext cx="1216295" cy="1216295"/>
            </a:xfrm>
            <a:prstGeom prst="rect">
              <a:avLst/>
            </a:prstGeom>
          </p:spPr>
        </p:pic>
      </p:grpSp>
      <p:sp>
        <p:nvSpPr>
          <p:cNvPr id="30" name="Rounded Rectangle 29"/>
          <p:cNvSpPr/>
          <p:nvPr/>
        </p:nvSpPr>
        <p:spPr>
          <a:xfrm>
            <a:off x="3779741" y="2002337"/>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31" name="Rounded Rectangle 30"/>
          <p:cNvSpPr/>
          <p:nvPr/>
        </p:nvSpPr>
        <p:spPr>
          <a:xfrm>
            <a:off x="4859998" y="1991153"/>
            <a:ext cx="1171179" cy="20023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a:t>Créer infographie</a:t>
            </a:r>
          </a:p>
        </p:txBody>
      </p:sp>
      <p:grpSp>
        <p:nvGrpSpPr>
          <p:cNvPr id="3" name="Group 2"/>
          <p:cNvGrpSpPr/>
          <p:nvPr/>
        </p:nvGrpSpPr>
        <p:grpSpPr>
          <a:xfrm>
            <a:off x="7832998" y="189607"/>
            <a:ext cx="1018549" cy="978425"/>
            <a:chOff x="7832998" y="189607"/>
            <a:chExt cx="1018549" cy="978425"/>
          </a:xfrm>
        </p:grpSpPr>
        <p:sp>
          <p:nvSpPr>
            <p:cNvPr id="21" name="Rounded Rectangle 20"/>
            <p:cNvSpPr/>
            <p:nvPr/>
          </p:nvSpPr>
          <p:spPr>
            <a:xfrm>
              <a:off x="7832998" y="189607"/>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32" name="Picture 31"/>
            <p:cNvPicPr>
              <a:picLocks noChangeAspect="1"/>
            </p:cNvPicPr>
            <p:nvPr/>
          </p:nvPicPr>
          <p:blipFill>
            <a:blip r:embed="rId5"/>
            <a:stretch>
              <a:fillRect/>
            </a:stretch>
          </p:blipFill>
          <p:spPr>
            <a:xfrm>
              <a:off x="7908752" y="214188"/>
              <a:ext cx="942795" cy="942795"/>
            </a:xfrm>
            <a:prstGeom prst="rect">
              <a:avLst/>
            </a:prstGeom>
          </p:spPr>
        </p:pic>
      </p:grpSp>
    </p:spTree>
    <p:extLst>
      <p:ext uri="{BB962C8B-B14F-4D97-AF65-F5344CB8AC3E}">
        <p14:creationId xmlns:p14="http://schemas.microsoft.com/office/powerpoint/2010/main" val="165866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menu header</a:t>
            </a:r>
          </a:p>
        </p:txBody>
      </p:sp>
      <p:sp>
        <p:nvSpPr>
          <p:cNvPr id="14" name="Rectangle 13"/>
          <p:cNvSpPr/>
          <p:nvPr/>
        </p:nvSpPr>
        <p:spPr>
          <a:xfrm>
            <a:off x="931158" y="910565"/>
            <a:ext cx="5675088" cy="1015663"/>
          </a:xfrm>
          <a:prstGeom prst="rect">
            <a:avLst/>
          </a:prstGeom>
        </p:spPr>
        <p:txBody>
          <a:bodyPr wrap="square">
            <a:spAutoFit/>
          </a:bodyPr>
          <a:lstStyle/>
          <a:p>
            <a:pPr algn="just"/>
            <a:r>
              <a:rPr lang="fr-FR" sz="1000" dirty="0"/>
              <a:t>Notre offre est proposée en modèle </a:t>
            </a:r>
            <a:r>
              <a:rPr lang="fr-FR" sz="1000" dirty="0" err="1"/>
              <a:t>SaaS</a:t>
            </a:r>
            <a:r>
              <a:rPr lang="fr-FR" sz="1000" dirty="0"/>
              <a:t>, c’est-à-dire Software as a Service – Logiciel en tant que service. </a:t>
            </a:r>
          </a:p>
          <a:p>
            <a:pPr algn="just"/>
            <a:r>
              <a:rPr lang="fr-FR" sz="1000" dirty="0"/>
              <a:t>Ce modèle de prestation fournit une application hébergée sur nos serveurs, installée, mise à jour et supportée par nos soins. Nous nous occupons de tout l’aspect technique derrière l’utilisation de la plateforme, ce qui permet un haut niveau de sécurité et des sauvegardes régulières. </a:t>
            </a:r>
          </a:p>
          <a:p>
            <a:pPr algn="just"/>
            <a:r>
              <a:rPr lang="fr-FR" sz="1000" dirty="0"/>
              <a:t>Vous accédez en permanence, via votre navigateur internet, à votre plateforme. Vous disposez de la dernière version mise à jour et de toutes les fonctionnalités au fur et à mesure de leur disponibilité.</a:t>
            </a:r>
          </a:p>
        </p:txBody>
      </p:sp>
      <p:graphicFrame>
        <p:nvGraphicFramePr>
          <p:cNvPr id="15" name="Table 14"/>
          <p:cNvGraphicFramePr>
            <a:graphicFrameLocks noGrp="1"/>
          </p:cNvGraphicFramePr>
          <p:nvPr>
            <p:extLst>
              <p:ext uri="{D42A27DB-BD31-4B8C-83A1-F6EECF244321}">
                <p14:modId xmlns:p14="http://schemas.microsoft.com/office/powerpoint/2010/main" val="126255623"/>
              </p:ext>
            </p:extLst>
          </p:nvPr>
        </p:nvGraphicFramePr>
        <p:xfrm>
          <a:off x="678760" y="1992947"/>
          <a:ext cx="7642248" cy="2655413"/>
        </p:xfrm>
        <a:graphic>
          <a:graphicData uri="http://schemas.openxmlformats.org/drawingml/2006/table">
            <a:tbl>
              <a:tblPr firstRow="1" bandRow="1">
                <a:tableStyleId>{073A0DAA-6AF3-43AB-8588-CEC1D06C72B9}</a:tableStyleId>
              </a:tblPr>
              <a:tblGrid>
                <a:gridCol w="3821124">
                  <a:extLst>
                    <a:ext uri="{9D8B030D-6E8A-4147-A177-3AD203B41FA5}">
                      <a16:colId xmlns:a16="http://schemas.microsoft.com/office/drawing/2014/main" val="3055076000"/>
                    </a:ext>
                  </a:extLst>
                </a:gridCol>
                <a:gridCol w="3821124">
                  <a:extLst>
                    <a:ext uri="{9D8B030D-6E8A-4147-A177-3AD203B41FA5}">
                      <a16:colId xmlns:a16="http://schemas.microsoft.com/office/drawing/2014/main" val="3809197139"/>
                    </a:ext>
                  </a:extLst>
                </a:gridCol>
              </a:tblGrid>
              <a:tr h="1634333">
                <a:tc>
                  <a:txBody>
                    <a:bodyPr/>
                    <a:lstStyle/>
                    <a:p>
                      <a:pPr marL="0" indent="0" algn="just">
                        <a:buNone/>
                      </a:pPr>
                      <a:r>
                        <a:rPr lang="fr-FR" sz="1100" b="1" cap="small" baseline="0" dirty="0">
                          <a:solidFill>
                            <a:srgbClr val="7C7D83"/>
                          </a:solidFill>
                        </a:rPr>
                        <a:t>Mises à jour</a:t>
                      </a:r>
                    </a:p>
                    <a:p>
                      <a:pPr marL="0" indent="0" algn="just">
                        <a:buNone/>
                      </a:pPr>
                      <a:r>
                        <a:rPr lang="fr-FR" sz="1000" b="0" dirty="0">
                          <a:solidFill>
                            <a:srgbClr val="7C7D83"/>
                          </a:solidFill>
                        </a:rPr>
                        <a:t>Nous vous proposons un système de mise à jour régulière permettant que vous puissiez toujours profitez des meilleurs fonctionnalités de Claroline Connect et ce en toute sécurité:</a:t>
                      </a:r>
                    </a:p>
                    <a:p>
                      <a:pPr marL="0" indent="0" algn="just">
                        <a:buNone/>
                      </a:pPr>
                      <a:endParaRPr lang="fr-FR" sz="1000" b="0" dirty="0">
                        <a:solidFill>
                          <a:srgbClr val="7C7D83"/>
                        </a:solidFill>
                      </a:endParaRPr>
                    </a:p>
                    <a:p>
                      <a:pPr algn="just">
                        <a:buFont typeface="Wingdings" panose="05000000000000000000" pitchFamily="2" charset="2"/>
                        <a:buChar char="ü"/>
                      </a:pPr>
                      <a:r>
                        <a:rPr lang="fr-FR" sz="1000" b="0" dirty="0">
                          <a:solidFill>
                            <a:srgbClr val="7C7D83"/>
                          </a:solidFill>
                        </a:rPr>
                        <a:t>4 mises à jour majeures par an: afin d’ajouter les nouvelles fonctionnalités à la plateforme</a:t>
                      </a:r>
                    </a:p>
                    <a:p>
                      <a:pPr algn="just">
                        <a:buFont typeface="Wingdings" panose="05000000000000000000" pitchFamily="2" charset="2"/>
                        <a:buChar char="ü"/>
                      </a:pPr>
                      <a:r>
                        <a:rPr lang="fr-FR" sz="1000" b="0" dirty="0">
                          <a:solidFill>
                            <a:srgbClr val="7C7D83"/>
                          </a:solidFill>
                        </a:rPr>
                        <a:t>1 mise à jour mineure par semaine: permettant de corriger les éventuels problèmes et bugs afin que la plateforme soit toujours sécurisée et fonctionnelle.</a:t>
                      </a:r>
                      <a:endParaRPr lang="fr-FR" sz="1000" b="0" dirty="0">
                        <a:solidFill>
                          <a:srgbClr val="7C7D83"/>
                        </a:solidFill>
                        <a:latin typeface="+mn-lt"/>
                      </a:endParaRPr>
                    </a:p>
                  </a:txBody>
                  <a:tcPr>
                    <a:solidFill>
                      <a:srgbClr val="EFF4E7"/>
                    </a:solidFill>
                  </a:tcPr>
                </a:tc>
                <a:tc>
                  <a:txBody>
                    <a:bodyPr/>
                    <a:lstStyle/>
                    <a:p>
                      <a:pPr marL="0" marR="0" indent="0" algn="just"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100" b="1" cap="small" baseline="0" dirty="0">
                          <a:solidFill>
                            <a:srgbClr val="7C7D83"/>
                          </a:solidFill>
                        </a:rPr>
                        <a:t>Back-up</a:t>
                      </a:r>
                      <a:endParaRPr lang="fr-FR" sz="1100" b="0" dirty="0">
                        <a:solidFill>
                          <a:srgbClr val="7C7D83"/>
                        </a:solidFill>
                      </a:endParaRPr>
                    </a:p>
                    <a:p>
                      <a:pPr marL="0" indent="0" algn="just">
                        <a:buFont typeface="Arial" panose="020B0604020202020204" pitchFamily="34" charset="0"/>
                        <a:buNone/>
                      </a:pPr>
                      <a:r>
                        <a:rPr lang="fr-FR" sz="1000" b="0" dirty="0">
                          <a:solidFill>
                            <a:srgbClr val="7C7D83"/>
                          </a:solidFill>
                        </a:rPr>
                        <a:t>Un Back-up régulier est prévu afin qu’aucune de vos données ne soit perdues. Ces back-up sont effectués sur un serveur situé dans un data center géographiquement distant de celui qui héberge votre plateforme:</a:t>
                      </a:r>
                    </a:p>
                    <a:p>
                      <a:pPr marL="0" indent="0" algn="just">
                        <a:buFont typeface="Arial" panose="020B0604020202020204" pitchFamily="34" charset="0"/>
                        <a:buNone/>
                      </a:pPr>
                      <a:endParaRPr lang="fr-FR" sz="1000" b="0" dirty="0">
                        <a:solidFill>
                          <a:srgbClr val="7C7D83"/>
                        </a:solidFill>
                      </a:endParaRPr>
                    </a:p>
                    <a:p>
                      <a:pPr algn="just">
                        <a:buFont typeface="Wingdings" panose="05000000000000000000" pitchFamily="2" charset="2"/>
                        <a:buChar char="ü"/>
                      </a:pPr>
                      <a:r>
                        <a:rPr lang="fr-FR" sz="1000" b="0" dirty="0">
                          <a:solidFill>
                            <a:srgbClr val="7C7D83"/>
                          </a:solidFill>
                        </a:rPr>
                        <a:t>Sauvegarde journalière des modifications apportées à votre plateforme</a:t>
                      </a:r>
                    </a:p>
                    <a:p>
                      <a:pPr algn="just">
                        <a:buFont typeface="Wingdings" panose="05000000000000000000" pitchFamily="2" charset="2"/>
                        <a:buChar char="ü"/>
                      </a:pPr>
                      <a:r>
                        <a:rPr lang="fr-FR" sz="1000" b="0" dirty="0">
                          <a:solidFill>
                            <a:srgbClr val="7C7D83"/>
                          </a:solidFill>
                        </a:rPr>
                        <a:t>Sauvegarde hebdomadaire complète de votre plateforme</a:t>
                      </a:r>
                    </a:p>
                    <a:p>
                      <a:pPr algn="just">
                        <a:buFont typeface="Wingdings" panose="05000000000000000000" pitchFamily="2" charset="2"/>
                        <a:buChar char="ü"/>
                      </a:pPr>
                      <a:r>
                        <a:rPr lang="fr-FR" sz="1000" b="0" dirty="0">
                          <a:solidFill>
                            <a:srgbClr val="7C7D83"/>
                          </a:solidFill>
                        </a:rPr>
                        <a:t>Sauvegarde mensuelle complète également de votre plateforme</a:t>
                      </a:r>
                    </a:p>
                  </a:txBody>
                  <a:tcPr>
                    <a:solidFill>
                      <a:srgbClr val="EFF4E7"/>
                    </a:solidFill>
                  </a:tcPr>
                </a:tc>
                <a:extLst>
                  <a:ext uri="{0D108BD9-81ED-4DB2-BD59-A6C34878D82A}">
                    <a16:rowId xmlns:a16="http://schemas.microsoft.com/office/drawing/2014/main" val="2069547494"/>
                  </a:ext>
                </a:extLst>
              </a:tr>
              <a:tr h="370840">
                <a:tc>
                  <a:txBody>
                    <a:bodyPr/>
                    <a:lstStyle/>
                    <a:p>
                      <a:pPr marL="0" marR="0" indent="0" algn="just" defTabSz="685800" rtl="0" eaLnBrk="1" fontAlgn="auto" latinLnBrk="0" hangingPunct="1">
                        <a:lnSpc>
                          <a:spcPct val="100000"/>
                        </a:lnSpc>
                        <a:spcBef>
                          <a:spcPts val="0"/>
                        </a:spcBef>
                        <a:spcAft>
                          <a:spcPts val="0"/>
                        </a:spcAft>
                        <a:buClrTx/>
                        <a:buSzTx/>
                        <a:buFontTx/>
                        <a:buNone/>
                        <a:tabLst/>
                        <a:defRPr/>
                      </a:pPr>
                      <a:r>
                        <a:rPr lang="fr-FR" sz="1100" b="1" cap="small" baseline="0" dirty="0"/>
                        <a:t>Monitoring</a:t>
                      </a:r>
                    </a:p>
                    <a:p>
                      <a:pPr marL="0" marR="0" indent="0" algn="just" defTabSz="685800" rtl="0" eaLnBrk="1" fontAlgn="auto" latinLnBrk="0" hangingPunct="1">
                        <a:lnSpc>
                          <a:spcPct val="100000"/>
                        </a:lnSpc>
                        <a:spcBef>
                          <a:spcPts val="0"/>
                        </a:spcBef>
                        <a:spcAft>
                          <a:spcPts val="0"/>
                        </a:spcAft>
                        <a:buClrTx/>
                        <a:buSzTx/>
                        <a:buFontTx/>
                        <a:buNone/>
                        <a:tabLst/>
                        <a:defRPr/>
                      </a:pPr>
                      <a:r>
                        <a:rPr lang="fr-FR" sz="1000" b="0" dirty="0"/>
                        <a:t>Un système de monitoring est mis en place permettant que les serveurs soient surveillés par un système automatique 24h/24 et 7j/7. En cas de défaillance, les administrateurs système sont automatiquement avertis par sms et prennent en charge les corrections nécessaires dans les meilleurs délais.</a:t>
                      </a:r>
                      <a:endParaRPr lang="fr-FR" sz="1000" b="0" dirty="0">
                        <a:solidFill>
                          <a:srgbClr val="919193"/>
                        </a:solidFill>
                      </a:endParaRPr>
                    </a:p>
                  </a:txBody>
                  <a:tcPr/>
                </a:tc>
                <a:tc>
                  <a:txBody>
                    <a:bodyPr/>
                    <a:lstStyle/>
                    <a:p>
                      <a:pPr marL="0" marR="0" indent="0" algn="just" defTabSz="685800" rtl="0" eaLnBrk="1" fontAlgn="auto" latinLnBrk="0" hangingPunct="1">
                        <a:lnSpc>
                          <a:spcPct val="100000"/>
                        </a:lnSpc>
                        <a:spcBef>
                          <a:spcPts val="0"/>
                        </a:spcBef>
                        <a:spcAft>
                          <a:spcPts val="0"/>
                        </a:spcAft>
                        <a:buClrTx/>
                        <a:buSzTx/>
                        <a:buFontTx/>
                        <a:buNone/>
                        <a:tabLst/>
                        <a:defRPr/>
                      </a:pPr>
                      <a:r>
                        <a:rPr lang="fr-FR" sz="1100" b="1" cap="small" baseline="0" dirty="0"/>
                        <a:t>Support Technique</a:t>
                      </a:r>
                      <a:endParaRPr lang="fr-FR" sz="1100" b="0" dirty="0"/>
                    </a:p>
                    <a:p>
                      <a:pPr marL="0" marR="0" indent="0" algn="just" defTabSz="685800" rtl="0" eaLnBrk="1" fontAlgn="auto" latinLnBrk="0" hangingPunct="1">
                        <a:lnSpc>
                          <a:spcPct val="100000"/>
                        </a:lnSpc>
                        <a:spcBef>
                          <a:spcPts val="0"/>
                        </a:spcBef>
                        <a:spcAft>
                          <a:spcPts val="0"/>
                        </a:spcAft>
                        <a:buClrTx/>
                        <a:buSzTx/>
                        <a:buFontTx/>
                        <a:buNone/>
                        <a:tabLst/>
                        <a:defRPr/>
                      </a:pPr>
                      <a:r>
                        <a:rPr lang="fr-FR" sz="1000" b="0" dirty="0"/>
                        <a:t>Notre équipe vous propose un support technique complet afin de résoudre toute les problématiques techniques, de corriger les bugs rencontrés, etc. Et tout cela afin que vous puissiez utiliser votre plateforme de façon optimale.</a:t>
                      </a:r>
                      <a:endParaRPr lang="fr-FR" sz="1000" b="0" dirty="0">
                        <a:solidFill>
                          <a:srgbClr val="919193"/>
                        </a:solidFill>
                      </a:endParaRPr>
                    </a:p>
                  </a:txBody>
                  <a:tcPr/>
                </a:tc>
                <a:extLst>
                  <a:ext uri="{0D108BD9-81ED-4DB2-BD59-A6C34878D82A}">
                    <a16:rowId xmlns:a16="http://schemas.microsoft.com/office/drawing/2014/main" val="1882509527"/>
                  </a:ext>
                </a:extLst>
              </a:tr>
            </a:tbl>
          </a:graphicData>
        </a:graphic>
      </p:graphicFrame>
      <p:grpSp>
        <p:nvGrpSpPr>
          <p:cNvPr id="11" name="Group 10"/>
          <p:cNvGrpSpPr/>
          <p:nvPr/>
        </p:nvGrpSpPr>
        <p:grpSpPr>
          <a:xfrm>
            <a:off x="6628532" y="27203"/>
            <a:ext cx="1216295" cy="1216295"/>
            <a:chOff x="4297603" y="77439"/>
            <a:chExt cx="1216295" cy="1216295"/>
          </a:xfrm>
        </p:grpSpPr>
        <p:sp>
          <p:nvSpPr>
            <p:cNvPr id="12" name="Rounded Rectangle 11"/>
            <p:cNvSpPr/>
            <p:nvPr/>
          </p:nvSpPr>
          <p:spPr>
            <a:xfrm>
              <a:off x="4410443" y="189608"/>
              <a:ext cx="1018549" cy="97842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3" name="Picture 12"/>
            <p:cNvPicPr>
              <a:picLocks noChangeAspect="1"/>
            </p:cNvPicPr>
            <p:nvPr/>
          </p:nvPicPr>
          <p:blipFill>
            <a:blip r:embed="rId2"/>
            <a:stretch>
              <a:fillRect/>
            </a:stretch>
          </p:blipFill>
          <p:spPr>
            <a:xfrm>
              <a:off x="4297603" y="77439"/>
              <a:ext cx="1216295" cy="1216295"/>
            </a:xfrm>
            <a:prstGeom prst="rect">
              <a:avLst/>
            </a:prstGeom>
          </p:spPr>
        </p:pic>
      </p:grpSp>
      <p:sp>
        <p:nvSpPr>
          <p:cNvPr id="3" name="TextBox 2"/>
          <p:cNvSpPr txBox="1"/>
          <p:nvPr/>
        </p:nvSpPr>
        <p:spPr>
          <a:xfrm>
            <a:off x="6651288" y="902353"/>
            <a:ext cx="1198715" cy="230832"/>
          </a:xfrm>
          <a:prstGeom prst="rect">
            <a:avLst/>
          </a:prstGeom>
          <a:noFill/>
        </p:spPr>
        <p:txBody>
          <a:bodyPr wrap="square" rtlCol="0">
            <a:spAutoFit/>
          </a:bodyPr>
          <a:lstStyle/>
          <a:p>
            <a:pPr algn="ctr"/>
            <a:r>
              <a:rPr lang="fr-FR" sz="900" b="1" cap="small" spc="200" dirty="0">
                <a:solidFill>
                  <a:schemeClr val="bg1"/>
                </a:solidFill>
                <a:latin typeface="Century Gothic" panose="020B0502020202020204" pitchFamily="34" charset="0"/>
              </a:rPr>
              <a:t>Cloud</a:t>
            </a:r>
          </a:p>
        </p:txBody>
      </p:sp>
      <p:sp>
        <p:nvSpPr>
          <p:cNvPr id="16" name="Rounded Rectangle 15"/>
          <p:cNvSpPr/>
          <p:nvPr/>
        </p:nvSpPr>
        <p:spPr>
          <a:xfrm>
            <a:off x="5029906" y="515567"/>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Texte à revoir</a:t>
            </a:r>
          </a:p>
        </p:txBody>
      </p:sp>
    </p:spTree>
    <p:extLst>
      <p:ext uri="{BB962C8B-B14F-4D97-AF65-F5344CB8AC3E}">
        <p14:creationId xmlns:p14="http://schemas.microsoft.com/office/powerpoint/2010/main" val="1053291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Offre</a:t>
            </a:r>
          </a:p>
        </p:txBody>
      </p:sp>
      <p:sp>
        <p:nvSpPr>
          <p:cNvPr id="14" name="Rectangle 13"/>
          <p:cNvSpPr/>
          <p:nvPr/>
        </p:nvSpPr>
        <p:spPr>
          <a:xfrm>
            <a:off x="3269807" y="159652"/>
            <a:ext cx="1035024" cy="400110"/>
          </a:xfrm>
          <a:prstGeom prst="rect">
            <a:avLst/>
          </a:prstGeom>
        </p:spPr>
        <p:txBody>
          <a:bodyPr wrap="square">
            <a:spAutoFit/>
          </a:bodyPr>
          <a:lstStyle/>
          <a:p>
            <a:pPr algn="ctr"/>
            <a:r>
              <a:rPr lang="fr-FR" sz="2000" dirty="0"/>
              <a:t>Tarifs</a:t>
            </a:r>
          </a:p>
        </p:txBody>
      </p:sp>
      <p:grpSp>
        <p:nvGrpSpPr>
          <p:cNvPr id="35" name="Group 34"/>
          <p:cNvGrpSpPr/>
          <p:nvPr/>
        </p:nvGrpSpPr>
        <p:grpSpPr>
          <a:xfrm>
            <a:off x="7922529" y="-75338"/>
            <a:ext cx="1221471" cy="1216295"/>
            <a:chOff x="6628532" y="27203"/>
            <a:chExt cx="1221471" cy="1216295"/>
          </a:xfrm>
        </p:grpSpPr>
        <p:grpSp>
          <p:nvGrpSpPr>
            <p:cNvPr id="6" name="Group 5"/>
            <p:cNvGrpSpPr/>
            <p:nvPr/>
          </p:nvGrpSpPr>
          <p:grpSpPr>
            <a:xfrm>
              <a:off x="6628532" y="27203"/>
              <a:ext cx="1216295" cy="1216295"/>
              <a:chOff x="4297603" y="77439"/>
              <a:chExt cx="1216295" cy="1216295"/>
            </a:xfrm>
          </p:grpSpPr>
          <p:sp>
            <p:nvSpPr>
              <p:cNvPr id="7" name="Rounded Rectangle 6"/>
              <p:cNvSpPr/>
              <p:nvPr/>
            </p:nvSpPr>
            <p:spPr>
              <a:xfrm>
                <a:off x="4410443" y="189608"/>
                <a:ext cx="1018549" cy="978425"/>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8" name="Picture 7"/>
              <p:cNvPicPr>
                <a:picLocks noChangeAspect="1"/>
              </p:cNvPicPr>
              <p:nvPr/>
            </p:nvPicPr>
            <p:blipFill>
              <a:blip r:embed="rId2"/>
              <a:stretch>
                <a:fillRect/>
              </a:stretch>
            </p:blipFill>
            <p:spPr>
              <a:xfrm>
                <a:off x="4297603" y="77439"/>
                <a:ext cx="1216295" cy="1216295"/>
              </a:xfrm>
              <a:prstGeom prst="rect">
                <a:avLst/>
              </a:prstGeom>
            </p:spPr>
          </p:pic>
        </p:grpSp>
        <p:sp>
          <p:nvSpPr>
            <p:cNvPr id="9" name="TextBox 8"/>
            <p:cNvSpPr txBox="1"/>
            <p:nvPr/>
          </p:nvSpPr>
          <p:spPr>
            <a:xfrm>
              <a:off x="6651288" y="902353"/>
              <a:ext cx="1198715" cy="230832"/>
            </a:xfrm>
            <a:prstGeom prst="rect">
              <a:avLst/>
            </a:prstGeom>
            <a:noFill/>
          </p:spPr>
          <p:txBody>
            <a:bodyPr wrap="square" rtlCol="0">
              <a:spAutoFit/>
            </a:bodyPr>
            <a:lstStyle/>
            <a:p>
              <a:pPr algn="ctr"/>
              <a:r>
                <a:rPr lang="fr-FR" sz="900" b="1" cap="small" spc="200" dirty="0">
                  <a:solidFill>
                    <a:schemeClr val="bg1"/>
                  </a:solidFill>
                  <a:latin typeface="Century Gothic" panose="020B0502020202020204" pitchFamily="34" charset="0"/>
                </a:rPr>
                <a:t>Cloud</a:t>
              </a:r>
            </a:p>
          </p:txBody>
        </p:sp>
      </p:grpSp>
      <p:sp>
        <p:nvSpPr>
          <p:cNvPr id="4" name="Rounded Rectangle 3"/>
          <p:cNvSpPr/>
          <p:nvPr/>
        </p:nvSpPr>
        <p:spPr>
          <a:xfrm>
            <a:off x="1307483" y="794989"/>
            <a:ext cx="1154681" cy="115468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dirty="0"/>
              <a:t>U</a:t>
            </a:r>
          </a:p>
          <a:p>
            <a:pPr algn="ctr"/>
            <a:r>
              <a:rPr lang="fr-FR" sz="900" dirty="0" err="1"/>
              <a:t>users</a:t>
            </a:r>
            <a:endParaRPr lang="fr-FR" sz="900" dirty="0"/>
          </a:p>
        </p:txBody>
      </p:sp>
      <p:sp>
        <p:nvSpPr>
          <p:cNvPr id="11" name="Rounded Rectangle 10"/>
          <p:cNvSpPr/>
          <p:nvPr/>
        </p:nvSpPr>
        <p:spPr>
          <a:xfrm>
            <a:off x="3901057" y="745750"/>
            <a:ext cx="1154681" cy="115468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dirty="0"/>
              <a:t>EA</a:t>
            </a:r>
          </a:p>
          <a:p>
            <a:pPr algn="ctr"/>
            <a:r>
              <a:rPr lang="fr-FR" sz="900" dirty="0"/>
              <a:t>espace d’activités</a:t>
            </a:r>
          </a:p>
        </p:txBody>
      </p:sp>
      <p:sp>
        <p:nvSpPr>
          <p:cNvPr id="12" name="Rounded Rectangle 11"/>
          <p:cNvSpPr/>
          <p:nvPr/>
        </p:nvSpPr>
        <p:spPr>
          <a:xfrm>
            <a:off x="6514634" y="688194"/>
            <a:ext cx="1154681" cy="1154681"/>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dirty="0"/>
              <a:t>M</a:t>
            </a:r>
          </a:p>
          <a:p>
            <a:pPr algn="ctr"/>
            <a:r>
              <a:rPr lang="fr-FR" sz="900" dirty="0" err="1"/>
              <a:t>moocs</a:t>
            </a:r>
            <a:endParaRPr lang="fr-FR" sz="900" dirty="0"/>
          </a:p>
        </p:txBody>
      </p:sp>
      <p:sp>
        <p:nvSpPr>
          <p:cNvPr id="10" name="TextBox 9"/>
          <p:cNvSpPr txBox="1"/>
          <p:nvPr/>
        </p:nvSpPr>
        <p:spPr>
          <a:xfrm>
            <a:off x="1272528" y="2056681"/>
            <a:ext cx="1224589" cy="646331"/>
          </a:xfrm>
          <a:prstGeom prst="rect">
            <a:avLst/>
          </a:prstGeom>
          <a:noFill/>
        </p:spPr>
        <p:txBody>
          <a:bodyPr wrap="square" rtlCol="0">
            <a:spAutoFit/>
          </a:bodyPr>
          <a:lstStyle/>
          <a:p>
            <a:pPr algn="ctr"/>
            <a:r>
              <a:rPr lang="fr-FR" dirty="0"/>
              <a:t>Explication du tarif</a:t>
            </a:r>
          </a:p>
        </p:txBody>
      </p:sp>
      <p:sp>
        <p:nvSpPr>
          <p:cNvPr id="16" name="TextBox 15"/>
          <p:cNvSpPr txBox="1"/>
          <p:nvPr/>
        </p:nvSpPr>
        <p:spPr>
          <a:xfrm>
            <a:off x="3901057" y="2007439"/>
            <a:ext cx="1224589" cy="646331"/>
          </a:xfrm>
          <a:prstGeom prst="rect">
            <a:avLst/>
          </a:prstGeom>
          <a:noFill/>
        </p:spPr>
        <p:txBody>
          <a:bodyPr wrap="square" rtlCol="0">
            <a:spAutoFit/>
          </a:bodyPr>
          <a:lstStyle/>
          <a:p>
            <a:pPr algn="ctr"/>
            <a:r>
              <a:rPr lang="fr-FR" dirty="0"/>
              <a:t>Explication du tarif</a:t>
            </a:r>
          </a:p>
        </p:txBody>
      </p:sp>
      <p:sp>
        <p:nvSpPr>
          <p:cNvPr id="17" name="TextBox 16"/>
          <p:cNvSpPr txBox="1"/>
          <p:nvPr/>
        </p:nvSpPr>
        <p:spPr>
          <a:xfrm>
            <a:off x="6514634" y="1949885"/>
            <a:ext cx="1224589" cy="646331"/>
          </a:xfrm>
          <a:prstGeom prst="rect">
            <a:avLst/>
          </a:prstGeom>
          <a:noFill/>
        </p:spPr>
        <p:txBody>
          <a:bodyPr wrap="square" rtlCol="0">
            <a:spAutoFit/>
          </a:bodyPr>
          <a:lstStyle/>
          <a:p>
            <a:pPr algn="ctr"/>
            <a:r>
              <a:rPr lang="fr-FR" dirty="0"/>
              <a:t>Explication du tarif</a:t>
            </a:r>
          </a:p>
        </p:txBody>
      </p:sp>
      <p:sp>
        <p:nvSpPr>
          <p:cNvPr id="18" name="Rounded Rectangle 17"/>
          <p:cNvSpPr/>
          <p:nvPr/>
        </p:nvSpPr>
        <p:spPr>
          <a:xfrm>
            <a:off x="6309" y="2256537"/>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19" name="Rounded Rectangle 18"/>
          <p:cNvSpPr/>
          <p:nvPr/>
        </p:nvSpPr>
        <p:spPr>
          <a:xfrm>
            <a:off x="1072469" y="2804387"/>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U</a:t>
            </a:r>
          </a:p>
          <a:p>
            <a:pPr algn="ctr"/>
            <a:r>
              <a:rPr lang="fr-FR" sz="600" dirty="0"/>
              <a:t>light</a:t>
            </a:r>
          </a:p>
        </p:txBody>
      </p:sp>
      <p:sp>
        <p:nvSpPr>
          <p:cNvPr id="20" name="Rounded Rectangle 19"/>
          <p:cNvSpPr/>
          <p:nvPr/>
        </p:nvSpPr>
        <p:spPr>
          <a:xfrm>
            <a:off x="1631195" y="2804387"/>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U</a:t>
            </a:r>
          </a:p>
          <a:p>
            <a:pPr algn="ctr"/>
            <a:r>
              <a:rPr lang="fr-FR" sz="600" dirty="0"/>
              <a:t>medium</a:t>
            </a:r>
          </a:p>
        </p:txBody>
      </p:sp>
      <p:sp>
        <p:nvSpPr>
          <p:cNvPr id="21" name="Rounded Rectangle 20"/>
          <p:cNvSpPr/>
          <p:nvPr/>
        </p:nvSpPr>
        <p:spPr>
          <a:xfrm>
            <a:off x="2216999" y="2804386"/>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U</a:t>
            </a:r>
          </a:p>
          <a:p>
            <a:pPr algn="ctr"/>
            <a:r>
              <a:rPr lang="fr-FR" sz="600" dirty="0"/>
              <a:t>max</a:t>
            </a:r>
          </a:p>
        </p:txBody>
      </p:sp>
      <p:sp>
        <p:nvSpPr>
          <p:cNvPr id="22" name="Rounded Rectangle 21"/>
          <p:cNvSpPr/>
          <p:nvPr/>
        </p:nvSpPr>
        <p:spPr>
          <a:xfrm>
            <a:off x="3640665" y="2760704"/>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EA</a:t>
            </a:r>
          </a:p>
          <a:p>
            <a:pPr algn="ctr"/>
            <a:r>
              <a:rPr lang="fr-FR" sz="600" dirty="0"/>
              <a:t>light</a:t>
            </a:r>
          </a:p>
        </p:txBody>
      </p:sp>
      <p:sp>
        <p:nvSpPr>
          <p:cNvPr id="23" name="Rounded Rectangle 22"/>
          <p:cNvSpPr/>
          <p:nvPr/>
        </p:nvSpPr>
        <p:spPr>
          <a:xfrm>
            <a:off x="4199391" y="2760704"/>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EA</a:t>
            </a:r>
          </a:p>
          <a:p>
            <a:pPr algn="ctr"/>
            <a:r>
              <a:rPr lang="fr-FR" sz="600" dirty="0"/>
              <a:t>medium</a:t>
            </a:r>
          </a:p>
        </p:txBody>
      </p:sp>
      <p:sp>
        <p:nvSpPr>
          <p:cNvPr id="24" name="Rounded Rectangle 23"/>
          <p:cNvSpPr/>
          <p:nvPr/>
        </p:nvSpPr>
        <p:spPr>
          <a:xfrm>
            <a:off x="4785195" y="2760703"/>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EA</a:t>
            </a:r>
          </a:p>
          <a:p>
            <a:pPr algn="ctr"/>
            <a:r>
              <a:rPr lang="fr-FR" sz="600" dirty="0"/>
              <a:t>max</a:t>
            </a:r>
          </a:p>
        </p:txBody>
      </p:sp>
      <p:sp>
        <p:nvSpPr>
          <p:cNvPr id="25" name="Rounded Rectangle 24"/>
          <p:cNvSpPr/>
          <p:nvPr/>
        </p:nvSpPr>
        <p:spPr>
          <a:xfrm>
            <a:off x="6351161" y="2703150"/>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M</a:t>
            </a:r>
          </a:p>
          <a:p>
            <a:pPr algn="ctr"/>
            <a:r>
              <a:rPr lang="fr-FR" sz="600" dirty="0"/>
              <a:t>light</a:t>
            </a:r>
          </a:p>
        </p:txBody>
      </p:sp>
      <p:sp>
        <p:nvSpPr>
          <p:cNvPr id="26" name="Rounded Rectangle 25"/>
          <p:cNvSpPr/>
          <p:nvPr/>
        </p:nvSpPr>
        <p:spPr>
          <a:xfrm>
            <a:off x="6909887" y="2703150"/>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M</a:t>
            </a:r>
          </a:p>
          <a:p>
            <a:pPr algn="ctr"/>
            <a:r>
              <a:rPr lang="fr-FR" sz="600" dirty="0"/>
              <a:t>medium</a:t>
            </a:r>
          </a:p>
        </p:txBody>
      </p:sp>
      <p:sp>
        <p:nvSpPr>
          <p:cNvPr id="27" name="Rounded Rectangle 26"/>
          <p:cNvSpPr/>
          <p:nvPr/>
        </p:nvSpPr>
        <p:spPr>
          <a:xfrm>
            <a:off x="7495691" y="2703149"/>
            <a:ext cx="487063" cy="487063"/>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fr-FR" sz="1600" dirty="0"/>
              <a:t>M</a:t>
            </a:r>
          </a:p>
          <a:p>
            <a:pPr algn="ctr"/>
            <a:r>
              <a:rPr lang="fr-FR" sz="600" dirty="0"/>
              <a:t>max</a:t>
            </a:r>
          </a:p>
        </p:txBody>
      </p:sp>
      <p:sp>
        <p:nvSpPr>
          <p:cNvPr id="28" name="TextBox 27"/>
          <p:cNvSpPr txBox="1"/>
          <p:nvPr/>
        </p:nvSpPr>
        <p:spPr>
          <a:xfrm>
            <a:off x="1072469" y="3398245"/>
            <a:ext cx="1848822" cy="369332"/>
          </a:xfrm>
          <a:prstGeom prst="rect">
            <a:avLst/>
          </a:prstGeom>
          <a:noFill/>
        </p:spPr>
        <p:txBody>
          <a:bodyPr wrap="square" rtlCol="0">
            <a:spAutoFit/>
          </a:bodyPr>
          <a:lstStyle/>
          <a:p>
            <a:r>
              <a:rPr lang="fr-FR" dirty="0"/>
              <a:t>Tableau de tarifs</a:t>
            </a:r>
          </a:p>
        </p:txBody>
      </p:sp>
      <p:sp>
        <p:nvSpPr>
          <p:cNvPr id="29" name="TextBox 28"/>
          <p:cNvSpPr txBox="1"/>
          <p:nvPr/>
        </p:nvSpPr>
        <p:spPr>
          <a:xfrm>
            <a:off x="3640665" y="3349004"/>
            <a:ext cx="1848822" cy="369332"/>
          </a:xfrm>
          <a:prstGeom prst="rect">
            <a:avLst/>
          </a:prstGeom>
          <a:noFill/>
        </p:spPr>
        <p:txBody>
          <a:bodyPr wrap="square" rtlCol="0">
            <a:spAutoFit/>
          </a:bodyPr>
          <a:lstStyle/>
          <a:p>
            <a:r>
              <a:rPr lang="fr-FR" dirty="0"/>
              <a:t>Tableau de tarifs</a:t>
            </a:r>
          </a:p>
        </p:txBody>
      </p:sp>
      <p:sp>
        <p:nvSpPr>
          <p:cNvPr id="30" name="TextBox 29"/>
          <p:cNvSpPr txBox="1"/>
          <p:nvPr/>
        </p:nvSpPr>
        <p:spPr>
          <a:xfrm>
            <a:off x="6346608" y="3291449"/>
            <a:ext cx="1848822" cy="369332"/>
          </a:xfrm>
          <a:prstGeom prst="rect">
            <a:avLst/>
          </a:prstGeom>
          <a:noFill/>
        </p:spPr>
        <p:txBody>
          <a:bodyPr wrap="square" rtlCol="0">
            <a:spAutoFit/>
          </a:bodyPr>
          <a:lstStyle/>
          <a:p>
            <a:r>
              <a:rPr lang="fr-FR" dirty="0"/>
              <a:t>Tableau de tarifs</a:t>
            </a:r>
          </a:p>
        </p:txBody>
      </p:sp>
      <p:pic>
        <p:nvPicPr>
          <p:cNvPr id="32" name="Picture 31"/>
          <p:cNvPicPr>
            <a:picLocks noChangeAspect="1"/>
          </p:cNvPicPr>
          <p:nvPr/>
        </p:nvPicPr>
        <p:blipFill>
          <a:blip r:embed="rId3"/>
          <a:stretch>
            <a:fillRect/>
          </a:stretch>
        </p:blipFill>
        <p:spPr>
          <a:xfrm>
            <a:off x="343734" y="3842006"/>
            <a:ext cx="2574921" cy="833338"/>
          </a:xfrm>
          <a:prstGeom prst="rect">
            <a:avLst/>
          </a:prstGeom>
        </p:spPr>
      </p:pic>
      <p:pic>
        <p:nvPicPr>
          <p:cNvPr id="33" name="Picture 32"/>
          <p:cNvPicPr>
            <a:picLocks noChangeAspect="1"/>
          </p:cNvPicPr>
          <p:nvPr/>
        </p:nvPicPr>
        <p:blipFill>
          <a:blip r:embed="rId4"/>
          <a:stretch>
            <a:fillRect/>
          </a:stretch>
        </p:blipFill>
        <p:spPr>
          <a:xfrm>
            <a:off x="3026175" y="3842006"/>
            <a:ext cx="2419434" cy="776719"/>
          </a:xfrm>
          <a:prstGeom prst="rect">
            <a:avLst/>
          </a:prstGeom>
        </p:spPr>
      </p:pic>
      <p:pic>
        <p:nvPicPr>
          <p:cNvPr id="34" name="Picture 33"/>
          <p:cNvPicPr>
            <a:picLocks noChangeAspect="1"/>
          </p:cNvPicPr>
          <p:nvPr/>
        </p:nvPicPr>
        <p:blipFill>
          <a:blip r:embed="rId5"/>
          <a:stretch>
            <a:fillRect/>
          </a:stretch>
        </p:blipFill>
        <p:spPr>
          <a:xfrm>
            <a:off x="5689141" y="3986793"/>
            <a:ext cx="2538573" cy="581564"/>
          </a:xfrm>
          <a:prstGeom prst="rect">
            <a:avLst/>
          </a:prstGeom>
        </p:spPr>
      </p:pic>
      <p:sp>
        <p:nvSpPr>
          <p:cNvPr id="36" name="Rounded Rectangle 35"/>
          <p:cNvSpPr/>
          <p:nvPr/>
        </p:nvSpPr>
        <p:spPr>
          <a:xfrm>
            <a:off x="5265" y="3347483"/>
            <a:ext cx="1014150" cy="34691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a:t>Créer infographie</a:t>
            </a:r>
          </a:p>
        </p:txBody>
      </p:sp>
    </p:spTree>
    <p:extLst>
      <p:ext uri="{BB962C8B-B14F-4D97-AF65-F5344CB8AC3E}">
        <p14:creationId xmlns:p14="http://schemas.microsoft.com/office/powerpoint/2010/main" val="294390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Offre</a:t>
            </a:r>
          </a:p>
        </p:txBody>
      </p:sp>
      <p:sp>
        <p:nvSpPr>
          <p:cNvPr id="8" name="Content Placeholder 2"/>
          <p:cNvSpPr>
            <a:spLocks noGrp="1"/>
          </p:cNvSpPr>
          <p:nvPr>
            <p:ph idx="1"/>
          </p:nvPr>
        </p:nvSpPr>
        <p:spPr>
          <a:xfrm>
            <a:off x="1105725" y="804115"/>
            <a:ext cx="5527720" cy="2104402"/>
          </a:xfrm>
        </p:spPr>
        <p:txBody>
          <a:bodyPr>
            <a:noAutofit/>
          </a:bodyPr>
          <a:lstStyle/>
          <a:p>
            <a:pPr marL="0" indent="0" algn="just">
              <a:buNone/>
            </a:pPr>
            <a:r>
              <a:rPr lang="fr-FR" sz="1600" b="1" dirty="0">
                <a:solidFill>
                  <a:srgbClr val="A2C651"/>
                </a:solidFill>
                <a:latin typeface="+mn-lt"/>
              </a:rPr>
              <a:t>Vos questions ne restent pas sans réponse!</a:t>
            </a:r>
          </a:p>
          <a:p>
            <a:pPr marL="0" indent="0" algn="just">
              <a:buNone/>
            </a:pPr>
            <a:r>
              <a:rPr lang="fr-FR" sz="1100" dirty="0">
                <a:latin typeface="+mn-lt"/>
              </a:rPr>
              <a:t>Forma-Libre vous accompagne dans votre utilisation quotidienne de Claroline Connect, que ce soit pour répondre à vos questions, pour vous assister dans l'administration de votre plateforme ou dans l'usage des outils Claroline Connect. L'équipe de support fonctionnel est à votre disposition pour toutes vos demandes.</a:t>
            </a:r>
          </a:p>
          <a:p>
            <a:pPr marL="0" indent="0" algn="just">
              <a:buNone/>
            </a:pPr>
            <a:r>
              <a:rPr lang="fr-FR" sz="1100" dirty="0">
                <a:latin typeface="+mn-lt"/>
              </a:rPr>
              <a:t>Vous êtes pris en charge un jour ouvrable après la réception de votre demande</a:t>
            </a:r>
          </a:p>
          <a:p>
            <a:pPr marL="0" indent="0" algn="just">
              <a:buNone/>
            </a:pPr>
            <a:r>
              <a:rPr lang="fr-FR" sz="1100" dirty="0">
                <a:latin typeface="+mn-lt"/>
              </a:rPr>
              <a:t>Vos crédits sont utilisés pendant la durée du traitement de votre dossier selon le mode suivant:</a:t>
            </a:r>
          </a:p>
          <a:p>
            <a:pPr lvl="2" algn="just">
              <a:buFontTx/>
              <a:buChar char="-"/>
            </a:pPr>
            <a:r>
              <a:rPr lang="fr-FR" sz="1100" dirty="0">
                <a:latin typeface="+mn-lt"/>
              </a:rPr>
              <a:t>5 crédits de l'heure pour une intervention.</a:t>
            </a:r>
          </a:p>
          <a:p>
            <a:pPr lvl="2" algn="just">
              <a:buFontTx/>
              <a:buChar char="-"/>
            </a:pPr>
            <a:r>
              <a:rPr lang="fr-FR" sz="1100" dirty="0">
                <a:latin typeface="+mn-lt"/>
              </a:rPr>
              <a:t>Toute période de douze minutes entamée est due.</a:t>
            </a:r>
          </a:p>
        </p:txBody>
      </p:sp>
      <p:graphicFrame>
        <p:nvGraphicFramePr>
          <p:cNvPr id="9" name="Table 8"/>
          <p:cNvGraphicFramePr>
            <a:graphicFrameLocks noGrp="1"/>
          </p:cNvGraphicFramePr>
          <p:nvPr>
            <p:extLst>
              <p:ext uri="{D42A27DB-BD31-4B8C-83A1-F6EECF244321}">
                <p14:modId xmlns:p14="http://schemas.microsoft.com/office/powerpoint/2010/main" val="3485479076"/>
              </p:ext>
            </p:extLst>
          </p:nvPr>
        </p:nvGraphicFramePr>
        <p:xfrm>
          <a:off x="1342809" y="3067481"/>
          <a:ext cx="5763236" cy="1483360"/>
        </p:xfrm>
        <a:graphic>
          <a:graphicData uri="http://schemas.openxmlformats.org/drawingml/2006/table">
            <a:tbl>
              <a:tblPr firstRow="1" bandRow="1">
                <a:tableStyleId>{073A0DAA-6AF3-43AB-8588-CEC1D06C72B9}</a:tableStyleId>
              </a:tblPr>
              <a:tblGrid>
                <a:gridCol w="2881618">
                  <a:extLst>
                    <a:ext uri="{9D8B030D-6E8A-4147-A177-3AD203B41FA5}">
                      <a16:colId xmlns:a16="http://schemas.microsoft.com/office/drawing/2014/main" val="1210534253"/>
                    </a:ext>
                  </a:extLst>
                </a:gridCol>
                <a:gridCol w="2881618">
                  <a:extLst>
                    <a:ext uri="{9D8B030D-6E8A-4147-A177-3AD203B41FA5}">
                      <a16:colId xmlns:a16="http://schemas.microsoft.com/office/drawing/2014/main" val="666646798"/>
                    </a:ext>
                  </a:extLst>
                </a:gridCol>
              </a:tblGrid>
              <a:tr h="370840">
                <a:tc>
                  <a:txBody>
                    <a:bodyPr/>
                    <a:lstStyle/>
                    <a:p>
                      <a:pPr algn="ctr"/>
                      <a:r>
                        <a:rPr lang="fr-FR" dirty="0"/>
                        <a:t>Crédit</a:t>
                      </a:r>
                    </a:p>
                  </a:txBody>
                  <a:tcPr/>
                </a:tc>
                <a:tc>
                  <a:txBody>
                    <a:bodyPr/>
                    <a:lstStyle/>
                    <a:p>
                      <a:pPr algn="ctr"/>
                      <a:r>
                        <a:rPr lang="fr-FR" dirty="0"/>
                        <a:t>Prix HTVA</a:t>
                      </a:r>
                    </a:p>
                  </a:txBody>
                  <a:tcPr/>
                </a:tc>
                <a:extLst>
                  <a:ext uri="{0D108BD9-81ED-4DB2-BD59-A6C34878D82A}">
                    <a16:rowId xmlns:a16="http://schemas.microsoft.com/office/drawing/2014/main" val="4274594145"/>
                  </a:ext>
                </a:extLst>
              </a:tr>
              <a:tr h="370840">
                <a:tc>
                  <a:txBody>
                    <a:bodyPr/>
                    <a:lstStyle/>
                    <a:p>
                      <a:pPr algn="ctr"/>
                      <a:r>
                        <a:rPr lang="fr-FR" dirty="0"/>
                        <a:t>20</a:t>
                      </a:r>
                    </a:p>
                  </a:txBody>
                  <a:tcPr/>
                </a:tc>
                <a:tc>
                  <a:txBody>
                    <a:bodyPr/>
                    <a:lstStyle/>
                    <a:p>
                      <a:pPr algn="ctr"/>
                      <a:r>
                        <a:rPr lang="fr-FR" dirty="0"/>
                        <a:t>250 €</a:t>
                      </a:r>
                    </a:p>
                  </a:txBody>
                  <a:tcPr/>
                </a:tc>
                <a:extLst>
                  <a:ext uri="{0D108BD9-81ED-4DB2-BD59-A6C34878D82A}">
                    <a16:rowId xmlns:a16="http://schemas.microsoft.com/office/drawing/2014/main" val="76378942"/>
                  </a:ext>
                </a:extLst>
              </a:tr>
              <a:tr h="370840">
                <a:tc>
                  <a:txBody>
                    <a:bodyPr/>
                    <a:lstStyle/>
                    <a:p>
                      <a:pPr algn="ctr"/>
                      <a:r>
                        <a:rPr lang="fr-FR" dirty="0"/>
                        <a:t>50</a:t>
                      </a:r>
                    </a:p>
                  </a:txBody>
                  <a:tcPr/>
                </a:tc>
                <a:tc>
                  <a:txBody>
                    <a:bodyPr/>
                    <a:lstStyle/>
                    <a:p>
                      <a:pPr algn="ctr"/>
                      <a:r>
                        <a:rPr lang="fr-FR" dirty="0"/>
                        <a:t>575 €</a:t>
                      </a:r>
                    </a:p>
                  </a:txBody>
                  <a:tcPr/>
                </a:tc>
                <a:extLst>
                  <a:ext uri="{0D108BD9-81ED-4DB2-BD59-A6C34878D82A}">
                    <a16:rowId xmlns:a16="http://schemas.microsoft.com/office/drawing/2014/main" val="1280779496"/>
                  </a:ext>
                </a:extLst>
              </a:tr>
              <a:tr h="370840">
                <a:tc>
                  <a:txBody>
                    <a:bodyPr/>
                    <a:lstStyle/>
                    <a:p>
                      <a:pPr algn="ctr"/>
                      <a:r>
                        <a:rPr lang="fr-FR" dirty="0"/>
                        <a:t>100</a:t>
                      </a:r>
                    </a:p>
                  </a:txBody>
                  <a:tcPr/>
                </a:tc>
                <a:tc>
                  <a:txBody>
                    <a:bodyPr/>
                    <a:lstStyle/>
                    <a:p>
                      <a:pPr algn="ctr"/>
                      <a:r>
                        <a:rPr lang="fr-FR" dirty="0"/>
                        <a:t>1.000€</a:t>
                      </a:r>
                    </a:p>
                  </a:txBody>
                  <a:tcPr/>
                </a:tc>
                <a:extLst>
                  <a:ext uri="{0D108BD9-81ED-4DB2-BD59-A6C34878D82A}">
                    <a16:rowId xmlns:a16="http://schemas.microsoft.com/office/drawing/2014/main" val="2290403913"/>
                  </a:ext>
                </a:extLst>
              </a:tr>
            </a:tbl>
          </a:graphicData>
        </a:graphic>
      </p:graphicFrame>
      <p:grpSp>
        <p:nvGrpSpPr>
          <p:cNvPr id="10" name="Group 9"/>
          <p:cNvGrpSpPr/>
          <p:nvPr/>
        </p:nvGrpSpPr>
        <p:grpSpPr>
          <a:xfrm>
            <a:off x="6579653" y="584"/>
            <a:ext cx="1216295" cy="1216295"/>
            <a:chOff x="5489414" y="64302"/>
            <a:chExt cx="1216295" cy="1216295"/>
          </a:xfrm>
        </p:grpSpPr>
        <p:sp>
          <p:nvSpPr>
            <p:cNvPr id="11" name="Rounded Rectangle 10"/>
            <p:cNvSpPr/>
            <p:nvPr/>
          </p:nvSpPr>
          <p:spPr>
            <a:xfrm>
              <a:off x="5561104" y="201990"/>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2" name="Picture 11"/>
            <p:cNvPicPr>
              <a:picLocks noChangeAspect="1"/>
            </p:cNvPicPr>
            <p:nvPr/>
          </p:nvPicPr>
          <p:blipFill>
            <a:blip r:embed="rId2"/>
            <a:stretch>
              <a:fillRect/>
            </a:stretch>
          </p:blipFill>
          <p:spPr>
            <a:xfrm>
              <a:off x="5489414" y="64302"/>
              <a:ext cx="1216295" cy="1216295"/>
            </a:xfrm>
            <a:prstGeom prst="rect">
              <a:avLst/>
            </a:prstGeom>
            <a:ln/>
          </p:spPr>
        </p:pic>
      </p:grpSp>
      <p:sp>
        <p:nvSpPr>
          <p:cNvPr id="13" name="TextBox 12"/>
          <p:cNvSpPr txBox="1"/>
          <p:nvPr/>
        </p:nvSpPr>
        <p:spPr>
          <a:xfrm>
            <a:off x="6579653" y="929698"/>
            <a:ext cx="1198715" cy="230832"/>
          </a:xfrm>
          <a:prstGeom prst="rect">
            <a:avLst/>
          </a:prstGeom>
          <a:noFill/>
        </p:spPr>
        <p:txBody>
          <a:bodyPr wrap="square" rtlCol="0">
            <a:spAutoFit/>
          </a:bodyPr>
          <a:lstStyle/>
          <a:p>
            <a:pPr algn="ctr"/>
            <a:r>
              <a:rPr lang="fr-FR" sz="900" b="1" cap="small" spc="200" dirty="0">
                <a:solidFill>
                  <a:schemeClr val="bg1"/>
                </a:solidFill>
                <a:latin typeface="Century Gothic" panose="020B0502020202020204" pitchFamily="34" charset="0"/>
              </a:rPr>
              <a:t>Support</a:t>
            </a:r>
          </a:p>
        </p:txBody>
      </p:sp>
    </p:spTree>
    <p:extLst>
      <p:ext uri="{BB962C8B-B14F-4D97-AF65-F5344CB8AC3E}">
        <p14:creationId xmlns:p14="http://schemas.microsoft.com/office/powerpoint/2010/main" val="2223113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Offre</a:t>
            </a:r>
          </a:p>
        </p:txBody>
      </p:sp>
      <p:sp>
        <p:nvSpPr>
          <p:cNvPr id="4" name="TextBox 3"/>
          <p:cNvSpPr txBox="1"/>
          <p:nvPr/>
        </p:nvSpPr>
        <p:spPr>
          <a:xfrm>
            <a:off x="1036472" y="1644185"/>
            <a:ext cx="6596215" cy="1477328"/>
          </a:xfrm>
          <a:prstGeom prst="rect">
            <a:avLst/>
          </a:prstGeom>
          <a:noFill/>
        </p:spPr>
        <p:txBody>
          <a:bodyPr wrap="square" rtlCol="0">
            <a:spAutoFit/>
          </a:bodyPr>
          <a:lstStyle/>
          <a:p>
            <a:pPr marL="285750" indent="-285750">
              <a:buFontTx/>
              <a:buChar char="-"/>
            </a:pPr>
            <a:r>
              <a:rPr lang="fr-FR" dirty="0"/>
              <a:t>Parcours d’accompagnement: Admin / E-formateur</a:t>
            </a:r>
          </a:p>
          <a:p>
            <a:pPr marL="285750" indent="-285750">
              <a:buFontTx/>
              <a:buChar char="-"/>
            </a:pPr>
            <a:r>
              <a:rPr lang="fr-FR" dirty="0"/>
              <a:t>Formation sur mesure</a:t>
            </a:r>
          </a:p>
          <a:p>
            <a:pPr marL="285750" indent="-285750">
              <a:buFontTx/>
              <a:buChar char="-"/>
            </a:pPr>
            <a:r>
              <a:rPr lang="fr-FR" dirty="0"/>
              <a:t>Coaching à distance: système des crédits de support</a:t>
            </a:r>
          </a:p>
          <a:p>
            <a:pPr marL="285750" indent="-285750">
              <a:buFontTx/>
              <a:buChar char="-"/>
            </a:pPr>
            <a:r>
              <a:rPr lang="fr-FR" dirty="0"/>
              <a:t>Tableau des prix</a:t>
            </a:r>
          </a:p>
          <a:p>
            <a:pPr marL="285750" indent="-285750">
              <a:buFontTx/>
              <a:buChar char="-"/>
            </a:pPr>
            <a:endParaRPr lang="fr-FR" dirty="0"/>
          </a:p>
        </p:txBody>
      </p:sp>
      <p:grpSp>
        <p:nvGrpSpPr>
          <p:cNvPr id="8" name="Group 7"/>
          <p:cNvGrpSpPr/>
          <p:nvPr/>
        </p:nvGrpSpPr>
        <p:grpSpPr>
          <a:xfrm>
            <a:off x="6617354" y="77439"/>
            <a:ext cx="1216295" cy="1216295"/>
            <a:chOff x="6617354" y="77439"/>
            <a:chExt cx="1216295" cy="1216295"/>
          </a:xfrm>
        </p:grpSpPr>
        <p:sp>
          <p:nvSpPr>
            <p:cNvPr id="9" name="Rounded Rectangle 8"/>
            <p:cNvSpPr/>
            <p:nvPr/>
          </p:nvSpPr>
          <p:spPr>
            <a:xfrm>
              <a:off x="6682337" y="198406"/>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10" name="Picture 9"/>
            <p:cNvPicPr>
              <a:picLocks noChangeAspect="1"/>
            </p:cNvPicPr>
            <p:nvPr/>
          </p:nvPicPr>
          <p:blipFill>
            <a:blip r:embed="rId2"/>
            <a:stretch>
              <a:fillRect/>
            </a:stretch>
          </p:blipFill>
          <p:spPr>
            <a:xfrm>
              <a:off x="6617354" y="77439"/>
              <a:ext cx="1216295" cy="1216295"/>
            </a:xfrm>
            <a:prstGeom prst="rect">
              <a:avLst/>
            </a:prstGeom>
          </p:spPr>
        </p:pic>
      </p:grpSp>
      <p:sp>
        <p:nvSpPr>
          <p:cNvPr id="11" name="TextBox 10"/>
          <p:cNvSpPr txBox="1"/>
          <p:nvPr/>
        </p:nvSpPr>
        <p:spPr>
          <a:xfrm>
            <a:off x="6626143" y="971301"/>
            <a:ext cx="1198715" cy="230832"/>
          </a:xfrm>
          <a:prstGeom prst="rect">
            <a:avLst/>
          </a:prstGeom>
          <a:noFill/>
        </p:spPr>
        <p:txBody>
          <a:bodyPr wrap="square" rtlCol="0">
            <a:spAutoFit/>
          </a:bodyPr>
          <a:lstStyle/>
          <a:p>
            <a:pPr algn="ctr"/>
            <a:r>
              <a:rPr lang="fr-FR" sz="900" b="1" cap="small" spc="200" dirty="0">
                <a:solidFill>
                  <a:schemeClr val="bg1"/>
                </a:solidFill>
                <a:latin typeface="Century Gothic" panose="020B0502020202020204" pitchFamily="34" charset="0"/>
              </a:rPr>
              <a:t>Formations</a:t>
            </a:r>
          </a:p>
        </p:txBody>
      </p:sp>
    </p:spTree>
    <p:extLst>
      <p:ext uri="{BB962C8B-B14F-4D97-AF65-F5344CB8AC3E}">
        <p14:creationId xmlns:p14="http://schemas.microsoft.com/office/powerpoint/2010/main" val="2852414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Offre</a:t>
            </a:r>
          </a:p>
        </p:txBody>
      </p:sp>
      <p:sp>
        <p:nvSpPr>
          <p:cNvPr id="4" name="Rectangle 3"/>
          <p:cNvSpPr/>
          <p:nvPr/>
        </p:nvSpPr>
        <p:spPr>
          <a:xfrm>
            <a:off x="160778" y="1163727"/>
            <a:ext cx="4281662" cy="946413"/>
          </a:xfrm>
          <a:prstGeom prst="rect">
            <a:avLst/>
          </a:prstGeom>
        </p:spPr>
        <p:txBody>
          <a:bodyPr wrap="square">
            <a:spAutoFit/>
          </a:bodyPr>
          <a:lstStyle/>
          <a:p>
            <a:pPr algn="just"/>
            <a:r>
              <a:rPr lang="fr-FR" sz="1050" b="1" dirty="0">
                <a:solidFill>
                  <a:srgbClr val="333333"/>
                </a:solidFill>
              </a:rPr>
              <a:t>Conseils en stratégie e-learning</a:t>
            </a:r>
            <a:endParaRPr lang="fr-FR" sz="900" b="1" dirty="0">
              <a:solidFill>
                <a:srgbClr val="333333"/>
              </a:solidFill>
            </a:endParaRPr>
          </a:p>
          <a:p>
            <a:pPr algn="just"/>
            <a:r>
              <a:rPr lang="fr-FR" sz="900" dirty="0">
                <a:solidFill>
                  <a:srgbClr val="333333"/>
                </a:solidFill>
              </a:rPr>
              <a:t>Vous souhaitez faire évoluer vos formations en e-learning ou vous souhaitez développer de nouvelles formations e-learning? Forma-Libre vous conseil dans les différentes étapes de leurs élaboration. De l'</a:t>
            </a:r>
            <a:r>
              <a:rPr lang="fr-FR" sz="900" dirty="0" err="1">
                <a:solidFill>
                  <a:srgbClr val="333333"/>
                </a:solidFill>
              </a:rPr>
              <a:t>analsye</a:t>
            </a:r>
            <a:r>
              <a:rPr lang="fr-FR" sz="900" dirty="0">
                <a:solidFill>
                  <a:srgbClr val="333333"/>
                </a:solidFill>
              </a:rPr>
              <a:t> de vos besoins à la mise en place de votre stratégie en passant par la réalisation des contenus, nous nous tenons à vos côtés tout au long de la mise en place de votre projet.</a:t>
            </a:r>
            <a:endParaRPr lang="fr-FR" sz="900" b="0" i="0" dirty="0">
              <a:solidFill>
                <a:srgbClr val="333333"/>
              </a:solidFill>
              <a:effectLst/>
            </a:endParaRPr>
          </a:p>
        </p:txBody>
      </p:sp>
      <p:sp>
        <p:nvSpPr>
          <p:cNvPr id="8" name="Rectangle 7"/>
          <p:cNvSpPr/>
          <p:nvPr/>
        </p:nvSpPr>
        <p:spPr>
          <a:xfrm>
            <a:off x="116802" y="2166478"/>
            <a:ext cx="4272243" cy="1084912"/>
          </a:xfrm>
          <a:prstGeom prst="rect">
            <a:avLst/>
          </a:prstGeom>
        </p:spPr>
        <p:txBody>
          <a:bodyPr wrap="square">
            <a:spAutoFit/>
          </a:bodyPr>
          <a:lstStyle/>
          <a:p>
            <a:pPr algn="just"/>
            <a:r>
              <a:rPr lang="fr-FR" sz="1050" b="1" dirty="0">
                <a:solidFill>
                  <a:srgbClr val="333333"/>
                </a:solidFill>
              </a:rPr>
              <a:t>Réalisation de vos formations en ligne</a:t>
            </a:r>
          </a:p>
          <a:p>
            <a:pPr algn="just"/>
            <a:r>
              <a:rPr lang="fr-FR" sz="900" dirty="0">
                <a:solidFill>
                  <a:srgbClr val="333333"/>
                </a:solidFill>
              </a:rPr>
              <a:t>Forma-Libre vous propose de réaliser vos E-learning sur mesure. Forma-Libre analyse vos besoins et vos objectifs et vous propose un plan stratégique d'élaboration de votre e-learning.</a:t>
            </a:r>
          </a:p>
          <a:p>
            <a:pPr algn="just"/>
            <a:br>
              <a:rPr lang="fr-FR" sz="900" dirty="0">
                <a:solidFill>
                  <a:srgbClr val="333333"/>
                </a:solidFill>
              </a:rPr>
            </a:br>
            <a:r>
              <a:rPr lang="fr-FR" sz="900" dirty="0">
                <a:solidFill>
                  <a:srgbClr val="333333"/>
                </a:solidFill>
              </a:rPr>
              <a:t>Le plan stratégique défini et validé, nous développons votre e-learning de son scénario à son contenu.</a:t>
            </a:r>
            <a:endParaRPr lang="fr-FR" sz="900" b="0" i="0" dirty="0">
              <a:solidFill>
                <a:srgbClr val="333333"/>
              </a:solidFill>
              <a:effectLst/>
            </a:endParaRPr>
          </a:p>
        </p:txBody>
      </p:sp>
      <p:sp>
        <p:nvSpPr>
          <p:cNvPr id="9" name="TextBox 8"/>
          <p:cNvSpPr txBox="1"/>
          <p:nvPr/>
        </p:nvSpPr>
        <p:spPr>
          <a:xfrm>
            <a:off x="1527266" y="4539565"/>
            <a:ext cx="6815800" cy="369332"/>
          </a:xfrm>
          <a:prstGeom prst="rect">
            <a:avLst/>
          </a:prstGeom>
          <a:noFill/>
        </p:spPr>
        <p:txBody>
          <a:bodyPr wrap="square" rtlCol="0">
            <a:spAutoFit/>
          </a:bodyPr>
          <a:lstStyle/>
          <a:p>
            <a:r>
              <a:rPr lang="fr-FR" dirty="0"/>
              <a:t>Renvoi au formulaire de contact pour la demande de prix sur mesure</a:t>
            </a:r>
          </a:p>
        </p:txBody>
      </p:sp>
      <p:sp>
        <p:nvSpPr>
          <p:cNvPr id="13" name="TextBox 12"/>
          <p:cNvSpPr txBox="1"/>
          <p:nvPr/>
        </p:nvSpPr>
        <p:spPr>
          <a:xfrm>
            <a:off x="6485984" y="964627"/>
            <a:ext cx="1198715" cy="230832"/>
          </a:xfrm>
          <a:prstGeom prst="rect">
            <a:avLst/>
          </a:prstGeom>
          <a:noFill/>
        </p:spPr>
        <p:txBody>
          <a:bodyPr wrap="square" rtlCol="0">
            <a:spAutoFit/>
          </a:bodyPr>
          <a:lstStyle/>
          <a:p>
            <a:pPr algn="ctr"/>
            <a:r>
              <a:rPr lang="fr-FR" sz="900" b="1" cap="small" spc="200" dirty="0">
                <a:solidFill>
                  <a:schemeClr val="bg1"/>
                </a:solidFill>
                <a:latin typeface="Century Gothic" panose="020B0502020202020204" pitchFamily="34" charset="0"/>
              </a:rPr>
              <a:t>Consultance</a:t>
            </a:r>
          </a:p>
        </p:txBody>
      </p:sp>
      <p:sp>
        <p:nvSpPr>
          <p:cNvPr id="3" name="Rectangle 2"/>
          <p:cNvSpPr/>
          <p:nvPr/>
        </p:nvSpPr>
        <p:spPr>
          <a:xfrm>
            <a:off x="4732778" y="1507210"/>
            <a:ext cx="3837219" cy="807913"/>
          </a:xfrm>
          <a:prstGeom prst="rect">
            <a:avLst/>
          </a:prstGeom>
        </p:spPr>
        <p:txBody>
          <a:bodyPr wrap="square">
            <a:spAutoFit/>
          </a:bodyPr>
          <a:lstStyle/>
          <a:p>
            <a:pPr algn="just"/>
            <a:r>
              <a:rPr lang="fr-FR" sz="1050" b="1" dirty="0">
                <a:solidFill>
                  <a:srgbClr val="333333"/>
                </a:solidFill>
              </a:rPr>
              <a:t>Développements spécifiques</a:t>
            </a:r>
          </a:p>
          <a:p>
            <a:pPr algn="just"/>
            <a:r>
              <a:rPr lang="fr-FR" sz="900" dirty="0">
                <a:solidFill>
                  <a:srgbClr val="333333"/>
                </a:solidFill>
              </a:rPr>
              <a:t>Forma-Libre vous propose de développer toutes les fonctionnalités spécifiques dont vous avez besoin pour vos formations ou votre organisation.</a:t>
            </a:r>
            <a:br>
              <a:rPr lang="fr-FR" sz="900" dirty="0">
                <a:solidFill>
                  <a:srgbClr val="333333"/>
                </a:solidFill>
              </a:rPr>
            </a:br>
            <a:r>
              <a:rPr lang="fr-FR" sz="900" dirty="0">
                <a:solidFill>
                  <a:srgbClr val="333333"/>
                </a:solidFill>
              </a:rPr>
              <a:t>La structure de Claroline Connect permet de développer rapidement et simplement un grand nombre de fonctionnalités</a:t>
            </a:r>
          </a:p>
        </p:txBody>
      </p:sp>
      <p:sp>
        <p:nvSpPr>
          <p:cNvPr id="5" name="Rectangle 4"/>
          <p:cNvSpPr/>
          <p:nvPr/>
        </p:nvSpPr>
        <p:spPr>
          <a:xfrm>
            <a:off x="4756592" y="2497505"/>
            <a:ext cx="3858628" cy="1223412"/>
          </a:xfrm>
          <a:prstGeom prst="rect">
            <a:avLst/>
          </a:prstGeom>
        </p:spPr>
        <p:txBody>
          <a:bodyPr wrap="square">
            <a:spAutoFit/>
          </a:bodyPr>
          <a:lstStyle/>
          <a:p>
            <a:pPr algn="just"/>
            <a:r>
              <a:rPr lang="fr-FR" sz="1050" b="1" dirty="0">
                <a:solidFill>
                  <a:schemeClr val="tx2">
                    <a:lumMod val="75000"/>
                  </a:schemeClr>
                </a:solidFill>
              </a:rPr>
              <a:t>Une grande souplesse dans la gestion de projets</a:t>
            </a:r>
          </a:p>
          <a:p>
            <a:pPr algn="just"/>
            <a:r>
              <a:rPr lang="fr-FR" sz="900" dirty="0">
                <a:solidFill>
                  <a:schemeClr val="tx2">
                    <a:lumMod val="75000"/>
                  </a:schemeClr>
                </a:solidFill>
              </a:rPr>
              <a:t>Forma-Libre utilise la méthode SCRUM pour sa gestion de projets.</a:t>
            </a:r>
            <a:br>
              <a:rPr lang="fr-FR" sz="900" dirty="0">
                <a:solidFill>
                  <a:schemeClr val="tx2">
                    <a:lumMod val="75000"/>
                  </a:schemeClr>
                </a:solidFill>
              </a:rPr>
            </a:br>
            <a:r>
              <a:rPr lang="fr-FR" sz="900" dirty="0" err="1">
                <a:solidFill>
                  <a:schemeClr val="tx2">
                    <a:lumMod val="75000"/>
                  </a:schemeClr>
                </a:solidFill>
              </a:rPr>
              <a:t>Scrum</a:t>
            </a:r>
            <a:r>
              <a:rPr lang="fr-FR" sz="900" dirty="0">
                <a:solidFill>
                  <a:schemeClr val="tx2">
                    <a:lumMod val="75000"/>
                  </a:schemeClr>
                </a:solidFill>
              </a:rPr>
              <a:t> est un schéma d'organisation de développement de produits complexes. Cette méthode s'appuie sur trois piliers: la transparence l'inspection et l'adaptation</a:t>
            </a:r>
          </a:p>
          <a:p>
            <a:pPr algn="just"/>
            <a:r>
              <a:rPr lang="fr-FR" sz="900" dirty="0">
                <a:solidFill>
                  <a:schemeClr val="tx2">
                    <a:lumMod val="75000"/>
                  </a:schemeClr>
                </a:solidFill>
              </a:rPr>
              <a:t>L'utilisation de </a:t>
            </a:r>
            <a:r>
              <a:rPr lang="fr-FR" sz="900" dirty="0" err="1">
                <a:solidFill>
                  <a:schemeClr val="tx2">
                    <a:lumMod val="75000"/>
                  </a:schemeClr>
                </a:solidFill>
              </a:rPr>
              <a:t>Scrum</a:t>
            </a:r>
            <a:r>
              <a:rPr lang="fr-FR" sz="900" dirty="0">
                <a:solidFill>
                  <a:schemeClr val="tx2">
                    <a:lumMod val="75000"/>
                  </a:schemeClr>
                </a:solidFill>
              </a:rPr>
              <a:t> permet une meilleure vue d'ensemble du projet, une participation active du client tout au long du processus de développement et une mise à jour des priorités</a:t>
            </a:r>
            <a:endParaRPr lang="fr-FR" sz="900" b="0" i="0" dirty="0">
              <a:solidFill>
                <a:schemeClr val="tx2">
                  <a:lumMod val="75000"/>
                </a:schemeClr>
              </a:solidFill>
              <a:effectLst/>
            </a:endParaRPr>
          </a:p>
        </p:txBody>
      </p:sp>
      <p:sp>
        <p:nvSpPr>
          <p:cNvPr id="14" name="Rectangle 13"/>
          <p:cNvSpPr/>
          <p:nvPr/>
        </p:nvSpPr>
        <p:spPr>
          <a:xfrm>
            <a:off x="3317203" y="191581"/>
            <a:ext cx="2820264" cy="707886"/>
          </a:xfrm>
          <a:prstGeom prst="rect">
            <a:avLst/>
          </a:prstGeom>
        </p:spPr>
        <p:txBody>
          <a:bodyPr wrap="square">
            <a:spAutoFit/>
          </a:bodyPr>
          <a:lstStyle/>
          <a:p>
            <a:pPr lvl="1">
              <a:lnSpc>
                <a:spcPct val="100000"/>
              </a:lnSpc>
            </a:pPr>
            <a:r>
              <a:rPr lang="fr-FR" sz="800" dirty="0"/>
              <a:t>Conseil en stratégie e-learning (explication)</a:t>
            </a:r>
          </a:p>
          <a:p>
            <a:pPr lvl="1">
              <a:lnSpc>
                <a:spcPct val="100000"/>
              </a:lnSpc>
            </a:pPr>
            <a:r>
              <a:rPr lang="fr-FR" sz="800" dirty="0"/>
              <a:t>Réalisation de vos formations en ligne (explication)</a:t>
            </a:r>
          </a:p>
          <a:p>
            <a:pPr lvl="1">
              <a:lnSpc>
                <a:spcPct val="100000"/>
              </a:lnSpc>
            </a:pPr>
            <a:r>
              <a:rPr lang="fr-FR" sz="800" dirty="0"/>
              <a:t>Accompagnement</a:t>
            </a:r>
          </a:p>
          <a:p>
            <a:pPr lvl="1">
              <a:lnSpc>
                <a:spcPct val="100000"/>
              </a:lnSpc>
            </a:pPr>
            <a:r>
              <a:rPr lang="fr-FR" sz="800" dirty="0"/>
              <a:t>Développements spécifiques</a:t>
            </a:r>
          </a:p>
          <a:p>
            <a:pPr lvl="1">
              <a:lnSpc>
                <a:spcPct val="100000"/>
              </a:lnSpc>
            </a:pPr>
            <a:r>
              <a:rPr lang="fr-FR" sz="800" dirty="0"/>
              <a:t>Projets sur mesure</a:t>
            </a:r>
          </a:p>
        </p:txBody>
      </p:sp>
      <p:sp>
        <p:nvSpPr>
          <p:cNvPr id="15" name="Rectangle 14"/>
          <p:cNvSpPr/>
          <p:nvPr/>
        </p:nvSpPr>
        <p:spPr>
          <a:xfrm>
            <a:off x="160778" y="3322037"/>
            <a:ext cx="4272243" cy="253916"/>
          </a:xfrm>
          <a:prstGeom prst="rect">
            <a:avLst/>
          </a:prstGeom>
        </p:spPr>
        <p:txBody>
          <a:bodyPr wrap="square">
            <a:spAutoFit/>
          </a:bodyPr>
          <a:lstStyle/>
          <a:p>
            <a:pPr algn="just"/>
            <a:r>
              <a:rPr lang="fr-FR" sz="1050" b="1" dirty="0">
                <a:solidFill>
                  <a:srgbClr val="333333"/>
                </a:solidFill>
              </a:rPr>
              <a:t>Accompagnement</a:t>
            </a:r>
          </a:p>
        </p:txBody>
      </p:sp>
      <p:sp>
        <p:nvSpPr>
          <p:cNvPr id="16" name="Rounded Rectangle 15"/>
          <p:cNvSpPr/>
          <p:nvPr/>
        </p:nvSpPr>
        <p:spPr>
          <a:xfrm>
            <a:off x="1463268" y="3348878"/>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sp>
        <p:nvSpPr>
          <p:cNvPr id="17" name="Rectangle 16"/>
          <p:cNvSpPr/>
          <p:nvPr/>
        </p:nvSpPr>
        <p:spPr>
          <a:xfrm>
            <a:off x="160777" y="3886067"/>
            <a:ext cx="4272243" cy="253916"/>
          </a:xfrm>
          <a:prstGeom prst="rect">
            <a:avLst/>
          </a:prstGeom>
        </p:spPr>
        <p:txBody>
          <a:bodyPr wrap="square">
            <a:spAutoFit/>
          </a:bodyPr>
          <a:lstStyle/>
          <a:p>
            <a:pPr algn="just"/>
            <a:r>
              <a:rPr lang="fr-FR" sz="1050" b="1" dirty="0">
                <a:solidFill>
                  <a:srgbClr val="333333"/>
                </a:solidFill>
              </a:rPr>
              <a:t>Projets sur mesure</a:t>
            </a:r>
          </a:p>
        </p:txBody>
      </p:sp>
      <p:sp>
        <p:nvSpPr>
          <p:cNvPr id="18" name="Rounded Rectangle 17"/>
          <p:cNvSpPr/>
          <p:nvPr/>
        </p:nvSpPr>
        <p:spPr>
          <a:xfrm>
            <a:off x="1463267" y="3948694"/>
            <a:ext cx="1035723" cy="20023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000" dirty="0"/>
              <a:t>À rédiger</a:t>
            </a:r>
          </a:p>
        </p:txBody>
      </p:sp>
      <p:grpSp>
        <p:nvGrpSpPr>
          <p:cNvPr id="19" name="Group 18"/>
          <p:cNvGrpSpPr/>
          <p:nvPr/>
        </p:nvGrpSpPr>
        <p:grpSpPr>
          <a:xfrm>
            <a:off x="6576066" y="101618"/>
            <a:ext cx="1018549" cy="978425"/>
            <a:chOff x="7832998" y="189607"/>
            <a:chExt cx="1018549" cy="978425"/>
          </a:xfrm>
        </p:grpSpPr>
        <p:sp>
          <p:nvSpPr>
            <p:cNvPr id="20" name="Rounded Rectangle 19"/>
            <p:cNvSpPr/>
            <p:nvPr/>
          </p:nvSpPr>
          <p:spPr>
            <a:xfrm>
              <a:off x="7832998" y="189607"/>
              <a:ext cx="1018549" cy="978425"/>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pic>
          <p:nvPicPr>
            <p:cNvPr id="21" name="Picture 20"/>
            <p:cNvPicPr>
              <a:picLocks noChangeAspect="1"/>
            </p:cNvPicPr>
            <p:nvPr/>
          </p:nvPicPr>
          <p:blipFill>
            <a:blip r:embed="rId2"/>
            <a:stretch>
              <a:fillRect/>
            </a:stretch>
          </p:blipFill>
          <p:spPr>
            <a:xfrm>
              <a:off x="7908752" y="214188"/>
              <a:ext cx="942795" cy="942795"/>
            </a:xfrm>
            <a:prstGeom prst="rect">
              <a:avLst/>
            </a:prstGeom>
          </p:spPr>
        </p:pic>
      </p:grpSp>
    </p:spTree>
    <p:extLst>
      <p:ext uri="{BB962C8B-B14F-4D97-AF65-F5344CB8AC3E}">
        <p14:creationId xmlns:p14="http://schemas.microsoft.com/office/powerpoint/2010/main" val="4032040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laroline.school-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09" y="1580407"/>
            <a:ext cx="3436178" cy="2310265"/>
          </a:xfrm>
          <a:prstGeom prst="rect">
            <a:avLst/>
          </a:prstGeom>
        </p:spPr>
      </p:pic>
      <p:sp>
        <p:nvSpPr>
          <p:cNvPr id="2" name="Titre 1"/>
          <p:cNvSpPr>
            <a:spLocks noGrp="1"/>
          </p:cNvSpPr>
          <p:nvPr>
            <p:ph type="title"/>
          </p:nvPr>
        </p:nvSpPr>
        <p:spPr>
          <a:xfrm>
            <a:off x="1548169" y="1245140"/>
            <a:ext cx="5393726" cy="532602"/>
          </a:xfrm>
        </p:spPr>
        <p:txBody>
          <a:bodyPr/>
          <a:lstStyle/>
          <a:p>
            <a:r>
              <a:rPr lang="fr-FR" dirty="0"/>
              <a:t>2. Les écoles</a:t>
            </a:r>
          </a:p>
        </p:txBody>
      </p:sp>
    </p:spTree>
    <p:extLst>
      <p:ext uri="{BB962C8B-B14F-4D97-AF65-F5344CB8AC3E}">
        <p14:creationId xmlns:p14="http://schemas.microsoft.com/office/powerpoint/2010/main" val="207371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claroline.com-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667" y="1678103"/>
            <a:ext cx="3173673" cy="2083664"/>
          </a:xfrm>
          <a:prstGeom prst="rect">
            <a:avLst/>
          </a:prstGeom>
        </p:spPr>
      </p:pic>
      <p:sp>
        <p:nvSpPr>
          <p:cNvPr id="2" name="Titre 1"/>
          <p:cNvSpPr>
            <a:spLocks noGrp="1"/>
          </p:cNvSpPr>
          <p:nvPr>
            <p:ph type="title"/>
          </p:nvPr>
        </p:nvSpPr>
        <p:spPr>
          <a:xfrm>
            <a:off x="1760788" y="1264323"/>
            <a:ext cx="5393726" cy="540574"/>
          </a:xfrm>
        </p:spPr>
        <p:txBody>
          <a:bodyPr/>
          <a:lstStyle/>
          <a:p>
            <a:r>
              <a:rPr lang="fr-FR" cap="small" dirty="0"/>
              <a:t>1. Les entreprises</a:t>
            </a:r>
          </a:p>
        </p:txBody>
      </p:sp>
      <p:sp>
        <p:nvSpPr>
          <p:cNvPr id="4" name="Rectangle 3"/>
          <p:cNvSpPr/>
          <p:nvPr/>
        </p:nvSpPr>
        <p:spPr>
          <a:xfrm>
            <a:off x="5066507" y="3401366"/>
            <a:ext cx="726503" cy="213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82624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objectifs</a:t>
            </a:r>
          </a:p>
        </p:txBody>
      </p:sp>
      <p:sp>
        <p:nvSpPr>
          <p:cNvPr id="3" name="Espace réservé du contenu 2"/>
          <p:cNvSpPr>
            <a:spLocks noGrp="1"/>
          </p:cNvSpPr>
          <p:nvPr>
            <p:ph idx="1"/>
          </p:nvPr>
        </p:nvSpPr>
        <p:spPr/>
        <p:txBody>
          <a:bodyPr/>
          <a:lstStyle/>
          <a:p>
            <a:r>
              <a:rPr lang="fr-FR" dirty="0"/>
              <a:t>Présenter l’entreprise</a:t>
            </a:r>
          </a:p>
          <a:p>
            <a:r>
              <a:rPr lang="fr-FR" dirty="0"/>
              <a:t>Présenter les différents services de l’entreprise</a:t>
            </a:r>
          </a:p>
          <a:p>
            <a:r>
              <a:rPr lang="fr-FR" dirty="0"/>
              <a:t>Clarifier les cibles (entreprises / écoles)</a:t>
            </a:r>
          </a:p>
          <a:p>
            <a:r>
              <a:rPr lang="fr-FR" dirty="0"/>
              <a:t>Donner de la légitimité à l’entreprise (témoignages)</a:t>
            </a:r>
          </a:p>
          <a:p>
            <a:r>
              <a:rPr lang="fr-FR" dirty="0"/>
              <a:t>Permettre le contact: via formulaire de contact / newsletter / page Facebook / </a:t>
            </a:r>
            <a:r>
              <a:rPr lang="fr-FR" dirty="0" err="1"/>
              <a:t>Twitter</a:t>
            </a:r>
            <a:r>
              <a:rPr lang="fr-FR" dirty="0"/>
              <a:t> / </a:t>
            </a:r>
            <a:r>
              <a:rPr lang="fr-FR" dirty="0" err="1"/>
              <a:t>Youtube</a:t>
            </a:r>
            <a:endParaRPr lang="fr-FR" dirty="0"/>
          </a:p>
          <a:p>
            <a:r>
              <a:rPr lang="fr-FR" dirty="0"/>
              <a:t>Lien avec </a:t>
            </a:r>
            <a:r>
              <a:rPr lang="fr-FR" dirty="0" err="1"/>
              <a:t>Claroline.net</a:t>
            </a:r>
            <a:endParaRPr lang="fr-FR" dirty="0"/>
          </a:p>
          <a:p>
            <a:endParaRPr lang="fr-FR" dirty="0"/>
          </a:p>
        </p:txBody>
      </p:sp>
      <p:sp>
        <p:nvSpPr>
          <p:cNvPr id="4" name="ZoneTexte 3"/>
          <p:cNvSpPr txBox="1"/>
          <p:nvPr/>
        </p:nvSpPr>
        <p:spPr>
          <a:xfrm>
            <a:off x="1183766" y="5746"/>
            <a:ext cx="362025" cy="369332"/>
          </a:xfrm>
          <a:prstGeom prst="rect">
            <a:avLst/>
          </a:prstGeom>
          <a:noFill/>
        </p:spPr>
        <p:txBody>
          <a:bodyPr wrap="square" lIns="91436" tIns="45718" rIns="91436" bIns="45718" rtlCol="0">
            <a:spAutoFit/>
          </a:bodyPr>
          <a:lstStyle/>
          <a:p>
            <a:r>
              <a:rPr lang="fr-FR" dirty="0">
                <a:solidFill>
                  <a:schemeClr val="bg1"/>
                </a:solidFill>
              </a:rPr>
              <a:t>1</a:t>
            </a:r>
          </a:p>
        </p:txBody>
      </p:sp>
    </p:spTree>
    <p:extLst>
      <p:ext uri="{BB962C8B-B14F-4D97-AF65-F5344CB8AC3E}">
        <p14:creationId xmlns:p14="http://schemas.microsoft.com/office/powerpoint/2010/main" val="1665609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235" y="0"/>
            <a:ext cx="5151819" cy="5151819"/>
          </a:xfrm>
          <a:prstGeom prst="rect">
            <a:avLst/>
          </a:prstGeom>
        </p:spPr>
      </p:pic>
      <p:pic>
        <p:nvPicPr>
          <p:cNvPr id="4" name="Picture 3"/>
          <p:cNvPicPr>
            <a:picLocks noChangeAspect="1"/>
          </p:cNvPicPr>
          <p:nvPr/>
        </p:nvPicPr>
        <p:blipFill>
          <a:blip r:embed="rId3"/>
          <a:stretch>
            <a:fillRect/>
          </a:stretch>
        </p:blipFill>
        <p:spPr>
          <a:xfrm>
            <a:off x="6436919" y="882753"/>
            <a:ext cx="1910092" cy="3386312"/>
          </a:xfrm>
          <a:prstGeom prst="rect">
            <a:avLst/>
          </a:prstGeom>
        </p:spPr>
      </p:pic>
      <p:sp>
        <p:nvSpPr>
          <p:cNvPr id="5" name="TextBox 4"/>
          <p:cNvSpPr txBox="1"/>
          <p:nvPr/>
        </p:nvSpPr>
        <p:spPr>
          <a:xfrm>
            <a:off x="6053728" y="166861"/>
            <a:ext cx="2609711" cy="369332"/>
          </a:xfrm>
          <a:prstGeom prst="rect">
            <a:avLst/>
          </a:prstGeom>
          <a:noFill/>
        </p:spPr>
        <p:txBody>
          <a:bodyPr wrap="square" rtlCol="0">
            <a:spAutoFit/>
          </a:bodyPr>
          <a:lstStyle/>
          <a:p>
            <a:r>
              <a:rPr lang="fr-FR" dirty="0">
                <a:solidFill>
                  <a:srgbClr val="8FBA3F"/>
                </a:solidFill>
              </a:rPr>
              <a:t>+ espace newsletter</a:t>
            </a:r>
          </a:p>
        </p:txBody>
      </p:sp>
      <p:sp>
        <p:nvSpPr>
          <p:cNvPr id="6" name="TextBox 5"/>
          <p:cNvSpPr txBox="1"/>
          <p:nvPr/>
        </p:nvSpPr>
        <p:spPr>
          <a:xfrm>
            <a:off x="6237285" y="4395962"/>
            <a:ext cx="2309360" cy="738664"/>
          </a:xfrm>
          <a:prstGeom prst="rect">
            <a:avLst/>
          </a:prstGeom>
          <a:noFill/>
        </p:spPr>
        <p:txBody>
          <a:bodyPr wrap="square" rtlCol="0">
            <a:spAutoFit/>
          </a:bodyPr>
          <a:lstStyle/>
          <a:p>
            <a:r>
              <a:rPr lang="fr-FR" sz="1400" dirty="0">
                <a:solidFill>
                  <a:srgbClr val="7C7D83"/>
                </a:solidFill>
              </a:rPr>
              <a:t>Codes couleurs: </a:t>
            </a:r>
          </a:p>
          <a:p>
            <a:r>
              <a:rPr lang="fr-FR" sz="1400" dirty="0">
                <a:solidFill>
                  <a:srgbClr val="7C7D83"/>
                </a:solidFill>
              </a:rPr>
              <a:t>Vert: #98c13c</a:t>
            </a:r>
          </a:p>
          <a:p>
            <a:r>
              <a:rPr lang="fr-FR" sz="1400" dirty="0">
                <a:solidFill>
                  <a:srgbClr val="7C7D83"/>
                </a:solidFill>
              </a:rPr>
              <a:t>Gris foncé: #585656</a:t>
            </a:r>
          </a:p>
        </p:txBody>
      </p:sp>
    </p:spTree>
    <p:extLst>
      <p:ext uri="{BB962C8B-B14F-4D97-AF65-F5344CB8AC3E}">
        <p14:creationId xmlns:p14="http://schemas.microsoft.com/office/powerpoint/2010/main" val="79882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3172685" y="394489"/>
            <a:ext cx="4199621" cy="4199621"/>
          </a:xfrm>
          <a:prstGeom prst="rect">
            <a:avLst/>
          </a:prstGeom>
        </p:spPr>
      </p:pic>
      <p:sp>
        <p:nvSpPr>
          <p:cNvPr id="3" name="TextBox 2"/>
          <p:cNvSpPr txBox="1"/>
          <p:nvPr/>
        </p:nvSpPr>
        <p:spPr>
          <a:xfrm>
            <a:off x="7676874" y="263417"/>
            <a:ext cx="1041214" cy="630942"/>
          </a:xfrm>
          <a:prstGeom prst="rect">
            <a:avLst/>
          </a:prstGeom>
          <a:noFill/>
        </p:spPr>
        <p:txBody>
          <a:bodyPr wrap="square" rtlCol="0">
            <a:spAutoFit/>
          </a:bodyPr>
          <a:lstStyle/>
          <a:p>
            <a:pPr algn="just"/>
            <a:r>
              <a:rPr lang="fr-FR" sz="700" dirty="0">
                <a:solidFill>
                  <a:srgbClr val="7C7D83"/>
                </a:solidFill>
              </a:rPr>
              <a:t>Menus des différents sites de Claroline:</a:t>
            </a:r>
          </a:p>
          <a:p>
            <a:pPr lvl="1" algn="just"/>
            <a:r>
              <a:rPr lang="fr-FR" sz="700" dirty="0">
                <a:solidFill>
                  <a:srgbClr val="7C7D83"/>
                </a:solidFill>
              </a:rPr>
              <a:t>.com</a:t>
            </a:r>
          </a:p>
          <a:p>
            <a:pPr lvl="1" algn="just"/>
            <a:r>
              <a:rPr lang="fr-FR" sz="700" dirty="0">
                <a:solidFill>
                  <a:srgbClr val="7C7D83"/>
                </a:solidFill>
              </a:rPr>
              <a:t>.</a:t>
            </a:r>
            <a:r>
              <a:rPr lang="fr-FR" sz="700" dirty="0" err="1">
                <a:solidFill>
                  <a:srgbClr val="7C7D83"/>
                </a:solidFill>
              </a:rPr>
              <a:t>school</a:t>
            </a:r>
            <a:endParaRPr lang="fr-FR" sz="700" dirty="0">
              <a:solidFill>
                <a:srgbClr val="7C7D83"/>
              </a:solidFill>
            </a:endParaRPr>
          </a:p>
          <a:p>
            <a:pPr lvl="1" algn="just"/>
            <a:r>
              <a:rPr lang="fr-FR" sz="700" dirty="0">
                <a:solidFill>
                  <a:srgbClr val="7C7D83"/>
                </a:solidFill>
              </a:rPr>
              <a:t>.net</a:t>
            </a:r>
          </a:p>
        </p:txBody>
      </p:sp>
      <p:sp>
        <p:nvSpPr>
          <p:cNvPr id="4" name="Right Brace 3"/>
          <p:cNvSpPr/>
          <p:nvPr/>
        </p:nvSpPr>
        <p:spPr>
          <a:xfrm>
            <a:off x="7416945" y="320052"/>
            <a:ext cx="186884" cy="404228"/>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5" name="Left Brace 4"/>
          <p:cNvSpPr/>
          <p:nvPr/>
        </p:nvSpPr>
        <p:spPr>
          <a:xfrm>
            <a:off x="2963443" y="897703"/>
            <a:ext cx="93442" cy="293894"/>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6" name="TextBox 5"/>
          <p:cNvSpPr txBox="1"/>
          <p:nvPr/>
        </p:nvSpPr>
        <p:spPr>
          <a:xfrm>
            <a:off x="2169183" y="944622"/>
            <a:ext cx="840981" cy="200055"/>
          </a:xfrm>
          <a:prstGeom prst="rect">
            <a:avLst/>
          </a:prstGeom>
          <a:noFill/>
        </p:spPr>
        <p:txBody>
          <a:bodyPr wrap="square" rtlCol="0">
            <a:spAutoFit/>
          </a:bodyPr>
          <a:lstStyle/>
          <a:p>
            <a:pPr algn="just"/>
            <a:r>
              <a:rPr lang="fr-FR" sz="700" dirty="0">
                <a:solidFill>
                  <a:srgbClr val="7C7D83"/>
                </a:solidFill>
              </a:rPr>
              <a:t>Menu Principal</a:t>
            </a:r>
          </a:p>
        </p:txBody>
      </p:sp>
      <p:sp>
        <p:nvSpPr>
          <p:cNvPr id="8" name="TextBox 7"/>
          <p:cNvSpPr txBox="1"/>
          <p:nvPr/>
        </p:nvSpPr>
        <p:spPr>
          <a:xfrm>
            <a:off x="7733994" y="1426190"/>
            <a:ext cx="1209778" cy="200055"/>
          </a:xfrm>
          <a:prstGeom prst="rect">
            <a:avLst/>
          </a:prstGeom>
          <a:noFill/>
        </p:spPr>
        <p:txBody>
          <a:bodyPr wrap="square" rtlCol="0">
            <a:spAutoFit/>
          </a:bodyPr>
          <a:lstStyle/>
          <a:p>
            <a:pPr algn="just"/>
            <a:r>
              <a:rPr lang="fr-FR" sz="700" dirty="0">
                <a:solidFill>
                  <a:srgbClr val="7C7D83"/>
                </a:solidFill>
              </a:rPr>
              <a:t>Présentation de l’entreprise</a:t>
            </a:r>
          </a:p>
        </p:txBody>
      </p:sp>
      <p:sp>
        <p:nvSpPr>
          <p:cNvPr id="9" name="Right Brace 8"/>
          <p:cNvSpPr/>
          <p:nvPr/>
        </p:nvSpPr>
        <p:spPr>
          <a:xfrm>
            <a:off x="7446991" y="1191597"/>
            <a:ext cx="186884" cy="759087"/>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10" name="Rounded Rectangle 9"/>
          <p:cNvSpPr/>
          <p:nvPr/>
        </p:nvSpPr>
        <p:spPr>
          <a:xfrm>
            <a:off x="7813303" y="1674710"/>
            <a:ext cx="1130469" cy="27951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200" dirty="0"/>
              <a:t>À rédiger</a:t>
            </a:r>
          </a:p>
        </p:txBody>
      </p:sp>
      <p:sp>
        <p:nvSpPr>
          <p:cNvPr id="11" name="Left Brace 10"/>
          <p:cNvSpPr/>
          <p:nvPr/>
        </p:nvSpPr>
        <p:spPr>
          <a:xfrm>
            <a:off x="2904157" y="2037922"/>
            <a:ext cx="277963" cy="1389616"/>
          </a:xfrm>
          <a:prstGeom prst="lef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12" name="TextBox 11"/>
          <p:cNvSpPr txBox="1"/>
          <p:nvPr/>
        </p:nvSpPr>
        <p:spPr>
          <a:xfrm>
            <a:off x="2357636" y="2627980"/>
            <a:ext cx="840981" cy="200055"/>
          </a:xfrm>
          <a:prstGeom prst="rect">
            <a:avLst/>
          </a:prstGeom>
          <a:noFill/>
        </p:spPr>
        <p:txBody>
          <a:bodyPr wrap="square" rtlCol="0">
            <a:spAutoFit/>
          </a:bodyPr>
          <a:lstStyle/>
          <a:p>
            <a:pPr algn="just"/>
            <a:r>
              <a:rPr lang="fr-FR" sz="700" dirty="0">
                <a:solidFill>
                  <a:srgbClr val="7C7D83"/>
                </a:solidFill>
              </a:rPr>
              <a:t>Menu Offre</a:t>
            </a:r>
          </a:p>
        </p:txBody>
      </p:sp>
      <p:sp>
        <p:nvSpPr>
          <p:cNvPr id="13" name="TextBox 12"/>
          <p:cNvSpPr txBox="1"/>
          <p:nvPr/>
        </p:nvSpPr>
        <p:spPr>
          <a:xfrm>
            <a:off x="7693923" y="3907974"/>
            <a:ext cx="1209778" cy="200055"/>
          </a:xfrm>
          <a:prstGeom prst="rect">
            <a:avLst/>
          </a:prstGeom>
          <a:noFill/>
        </p:spPr>
        <p:txBody>
          <a:bodyPr wrap="square" rtlCol="0">
            <a:spAutoFit/>
          </a:bodyPr>
          <a:lstStyle/>
          <a:p>
            <a:pPr algn="just"/>
            <a:r>
              <a:rPr lang="fr-FR" sz="700" dirty="0">
                <a:solidFill>
                  <a:srgbClr val="7C7D83"/>
                </a:solidFill>
              </a:rPr>
              <a:t>Témoignages</a:t>
            </a:r>
          </a:p>
        </p:txBody>
      </p:sp>
      <p:sp>
        <p:nvSpPr>
          <p:cNvPr id="14" name="Right Brace 13"/>
          <p:cNvSpPr/>
          <p:nvPr/>
        </p:nvSpPr>
        <p:spPr>
          <a:xfrm>
            <a:off x="7418761" y="3628459"/>
            <a:ext cx="186884" cy="759087"/>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
        <p:nvSpPr>
          <p:cNvPr id="15" name="Rounded Rectangle 14"/>
          <p:cNvSpPr/>
          <p:nvPr/>
        </p:nvSpPr>
        <p:spPr>
          <a:xfrm>
            <a:off x="7632247" y="4108029"/>
            <a:ext cx="1130469" cy="434143"/>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200" dirty="0"/>
              <a:t>À sélectionner ou trouver</a:t>
            </a:r>
          </a:p>
        </p:txBody>
      </p:sp>
      <p:sp>
        <p:nvSpPr>
          <p:cNvPr id="16" name="Rounded Rectangle 15"/>
          <p:cNvSpPr/>
          <p:nvPr/>
        </p:nvSpPr>
        <p:spPr>
          <a:xfrm>
            <a:off x="2282648" y="3019517"/>
            <a:ext cx="1361589" cy="27951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200" dirty="0" err="1"/>
              <a:t>Hoovers</a:t>
            </a:r>
            <a:r>
              <a:rPr lang="fr-FR" sz="1200" dirty="0"/>
              <a:t> à rédiger</a:t>
            </a:r>
          </a:p>
        </p:txBody>
      </p:sp>
      <p:pic>
        <p:nvPicPr>
          <p:cNvPr id="17" name="Picture 16"/>
          <p:cNvPicPr>
            <a:picLocks noChangeAspect="1"/>
          </p:cNvPicPr>
          <p:nvPr/>
        </p:nvPicPr>
        <p:blipFill>
          <a:blip r:embed="rId3"/>
          <a:stretch>
            <a:fillRect/>
          </a:stretch>
        </p:blipFill>
        <p:spPr>
          <a:xfrm>
            <a:off x="3770999" y="2057944"/>
            <a:ext cx="745796" cy="1353713"/>
          </a:xfrm>
          <a:prstGeom prst="rect">
            <a:avLst/>
          </a:prstGeom>
        </p:spPr>
      </p:pic>
      <p:pic>
        <p:nvPicPr>
          <p:cNvPr id="2" name="Picture 1"/>
          <p:cNvPicPr>
            <a:picLocks noChangeAspect="1"/>
          </p:cNvPicPr>
          <p:nvPr/>
        </p:nvPicPr>
        <p:blipFill>
          <a:blip r:embed="rId4"/>
          <a:stretch>
            <a:fillRect/>
          </a:stretch>
        </p:blipFill>
        <p:spPr>
          <a:xfrm>
            <a:off x="338393" y="1127532"/>
            <a:ext cx="1756105" cy="3139406"/>
          </a:xfrm>
          <a:prstGeom prst="rect">
            <a:avLst/>
          </a:prstGeom>
        </p:spPr>
      </p:pic>
    </p:spTree>
    <p:extLst>
      <p:ext uri="{BB962C8B-B14F-4D97-AF65-F5344CB8AC3E}">
        <p14:creationId xmlns:p14="http://schemas.microsoft.com/office/powerpoint/2010/main" val="338718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8" grpId="0"/>
      <p:bldP spid="9" grpId="0" animBg="1"/>
      <p:bldP spid="10" grpId="0" animBg="1"/>
      <p:bldP spid="11" grpId="0" animBg="1"/>
      <p:bldP spid="12" grpId="0"/>
      <p:bldP spid="13" grpId="0"/>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Menu Principal</a:t>
            </a:r>
          </a:p>
        </p:txBody>
      </p:sp>
      <p:sp>
        <p:nvSpPr>
          <p:cNvPr id="3" name="Espace réservé du contenu 2"/>
          <p:cNvSpPr>
            <a:spLocks noGrp="1"/>
          </p:cNvSpPr>
          <p:nvPr>
            <p:ph idx="1"/>
          </p:nvPr>
        </p:nvSpPr>
        <p:spPr>
          <a:xfrm>
            <a:off x="707937" y="1517622"/>
            <a:ext cx="2808503" cy="1280621"/>
          </a:xfrm>
        </p:spPr>
        <p:txBody>
          <a:bodyPr>
            <a:noAutofit/>
          </a:bodyPr>
          <a:lstStyle/>
          <a:p>
            <a:pPr marL="0" indent="0">
              <a:lnSpc>
                <a:spcPct val="100000"/>
              </a:lnSpc>
              <a:buNone/>
            </a:pPr>
            <a:r>
              <a:rPr lang="fr-FR" sz="1200" b="1" dirty="0">
                <a:solidFill>
                  <a:srgbClr val="8FBA3F"/>
                </a:solidFill>
              </a:rPr>
              <a:t>Notre offre</a:t>
            </a:r>
          </a:p>
          <a:p>
            <a:pPr lvl="1">
              <a:lnSpc>
                <a:spcPct val="100000"/>
              </a:lnSpc>
            </a:pPr>
            <a:r>
              <a:rPr lang="fr-FR" sz="900" dirty="0"/>
              <a:t>Cloud</a:t>
            </a:r>
          </a:p>
          <a:p>
            <a:pPr lvl="1">
              <a:lnSpc>
                <a:spcPct val="100000"/>
              </a:lnSpc>
            </a:pPr>
            <a:r>
              <a:rPr lang="fr-FR" sz="900" dirty="0"/>
              <a:t>Support</a:t>
            </a:r>
            <a:endParaRPr lang="fr-FR" sz="800" dirty="0"/>
          </a:p>
          <a:p>
            <a:pPr lvl="1">
              <a:lnSpc>
                <a:spcPct val="100000"/>
              </a:lnSpc>
            </a:pPr>
            <a:r>
              <a:rPr lang="fr-FR" sz="900" dirty="0"/>
              <a:t>Formations</a:t>
            </a:r>
          </a:p>
          <a:p>
            <a:pPr lvl="1">
              <a:lnSpc>
                <a:spcPct val="100000"/>
              </a:lnSpc>
            </a:pPr>
            <a:r>
              <a:rPr lang="fr-FR" sz="900" dirty="0"/>
              <a:t>Consultance</a:t>
            </a:r>
          </a:p>
        </p:txBody>
      </p:sp>
      <p:sp>
        <p:nvSpPr>
          <p:cNvPr id="4" name="ZoneTexte 3"/>
          <p:cNvSpPr txBox="1"/>
          <p:nvPr/>
        </p:nvSpPr>
        <p:spPr>
          <a:xfrm>
            <a:off x="1183766" y="5746"/>
            <a:ext cx="362025" cy="369332"/>
          </a:xfrm>
          <a:prstGeom prst="rect">
            <a:avLst/>
          </a:prstGeom>
          <a:noFill/>
        </p:spPr>
        <p:txBody>
          <a:bodyPr wrap="square" lIns="91436" tIns="45718" rIns="91436" bIns="45718" rtlCol="0">
            <a:spAutoFit/>
          </a:bodyPr>
          <a:lstStyle/>
          <a:p>
            <a:r>
              <a:rPr lang="fr-FR" dirty="0">
                <a:solidFill>
                  <a:schemeClr val="bg1"/>
                </a:solidFill>
              </a:rPr>
              <a:t>2</a:t>
            </a:r>
          </a:p>
        </p:txBody>
      </p:sp>
      <p:sp>
        <p:nvSpPr>
          <p:cNvPr id="5" name="Rectangle 4"/>
          <p:cNvSpPr/>
          <p:nvPr/>
        </p:nvSpPr>
        <p:spPr>
          <a:xfrm>
            <a:off x="4408197" y="42136"/>
            <a:ext cx="1474683" cy="338554"/>
          </a:xfrm>
          <a:prstGeom prst="rect">
            <a:avLst/>
          </a:prstGeom>
        </p:spPr>
        <p:txBody>
          <a:bodyPr wrap="none" lIns="91436" tIns="45718" rIns="91436" bIns="45718">
            <a:spAutoFit/>
          </a:bodyPr>
          <a:lstStyle/>
          <a:p>
            <a:r>
              <a:rPr lang="fr-BE" sz="1600" dirty="0">
                <a:solidFill>
                  <a:srgbClr val="A2C651"/>
                </a:solidFill>
              </a:rPr>
              <a:t>| Menu Header</a:t>
            </a:r>
            <a:endParaRPr lang="fr-FR" sz="1600" cap="small" dirty="0">
              <a:solidFill>
                <a:srgbClr val="A2C651"/>
              </a:solidFill>
            </a:endParaRPr>
          </a:p>
        </p:txBody>
      </p:sp>
      <p:sp>
        <p:nvSpPr>
          <p:cNvPr id="6" name="Espace réservé du contenu 2"/>
          <p:cNvSpPr txBox="1">
            <a:spLocks/>
          </p:cNvSpPr>
          <p:nvPr/>
        </p:nvSpPr>
        <p:spPr>
          <a:xfrm>
            <a:off x="4127793" y="1208410"/>
            <a:ext cx="3958434" cy="4117802"/>
          </a:xfrm>
          <a:prstGeom prst="rect">
            <a:avLst/>
          </a:prstGeom>
        </p:spPr>
        <p:txBody>
          <a:bodyPr vert="horz" lIns="68577" tIns="34289" rIns="68577" bIns="34289" rtlCol="0">
            <a:normAutofit fontScale="32500" lnSpcReduction="20000"/>
          </a:bodyPr>
          <a:lstStyle>
            <a:lvl1pPr marL="171450" indent="-171450" algn="l" defTabSz="685800" rtl="0" eaLnBrk="1" latinLnBrk="0" hangingPunct="1">
              <a:lnSpc>
                <a:spcPct val="90000"/>
              </a:lnSpc>
              <a:spcBef>
                <a:spcPts val="750"/>
              </a:spcBef>
              <a:buClr>
                <a:srgbClr val="A2C651"/>
              </a:buClr>
              <a:buFont typeface="Arial" panose="020B0604020202020204" pitchFamily="34" charset="0"/>
              <a:buChar char="•"/>
              <a:defRPr sz="2100" kern="1200">
                <a:solidFill>
                  <a:srgbClr val="4D4D4D"/>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rgbClr val="A2C651"/>
              </a:buClr>
              <a:buFont typeface="Arial" panose="020B0604020202020204" pitchFamily="34" charset="0"/>
              <a:buChar char="•"/>
              <a:defRPr sz="1800" kern="1200">
                <a:solidFill>
                  <a:srgbClr val="4D4D4D"/>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Clr>
                <a:srgbClr val="A2C651"/>
              </a:buClr>
              <a:buFont typeface="Arial" panose="020B0604020202020204" pitchFamily="34" charset="0"/>
              <a:buChar char="•"/>
              <a:defRPr sz="1500" kern="1200">
                <a:solidFill>
                  <a:srgbClr val="4D4D4D"/>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Clr>
                <a:srgbClr val="A2C651"/>
              </a:buClr>
              <a:buFont typeface="Arial" panose="020B0604020202020204" pitchFamily="34" charset="0"/>
              <a:buChar char="•"/>
              <a:defRPr sz="1400" kern="1200">
                <a:solidFill>
                  <a:srgbClr val="4D4D4D"/>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20000"/>
              </a:lnSpc>
              <a:buNone/>
            </a:pPr>
            <a:r>
              <a:rPr lang="fr-FR" sz="3800" b="1" dirty="0">
                <a:solidFill>
                  <a:srgbClr val="8FBA3F"/>
                </a:solidFill>
              </a:rPr>
              <a:t>Qui sommes nous?</a:t>
            </a:r>
          </a:p>
          <a:p>
            <a:pPr lvl="1">
              <a:lnSpc>
                <a:spcPct val="120000"/>
              </a:lnSpc>
            </a:pPr>
            <a:r>
              <a:rPr lang="fr-FR" sz="2500" dirty="0"/>
              <a:t>Entreprise </a:t>
            </a:r>
          </a:p>
          <a:p>
            <a:pPr lvl="1">
              <a:lnSpc>
                <a:spcPct val="120000"/>
              </a:lnSpc>
            </a:pPr>
            <a:r>
              <a:rPr lang="fr-FR" sz="2500" dirty="0"/>
              <a:t>Equipe</a:t>
            </a:r>
          </a:p>
          <a:p>
            <a:pPr lvl="1">
              <a:lnSpc>
                <a:spcPct val="120000"/>
              </a:lnSpc>
            </a:pPr>
            <a:r>
              <a:rPr lang="fr-FR" sz="2500" dirty="0"/>
              <a:t>Valeurs</a:t>
            </a:r>
          </a:p>
          <a:p>
            <a:pPr lvl="1">
              <a:lnSpc>
                <a:spcPct val="120000"/>
              </a:lnSpc>
            </a:pPr>
            <a:r>
              <a:rPr lang="fr-FR" sz="2500" dirty="0"/>
              <a:t>Ambition</a:t>
            </a:r>
          </a:p>
          <a:p>
            <a:pPr lvl="1">
              <a:lnSpc>
                <a:spcPct val="120000"/>
              </a:lnSpc>
            </a:pPr>
            <a:r>
              <a:rPr lang="fr-FR" sz="2500" dirty="0"/>
              <a:t>Carrière </a:t>
            </a:r>
          </a:p>
          <a:p>
            <a:pPr marL="0" indent="0">
              <a:lnSpc>
                <a:spcPct val="120000"/>
              </a:lnSpc>
              <a:buNone/>
            </a:pPr>
            <a:r>
              <a:rPr lang="fr-FR" sz="3800" b="1" dirty="0">
                <a:solidFill>
                  <a:srgbClr val="8FBA3F"/>
                </a:solidFill>
              </a:rPr>
              <a:t>Claroline Connect</a:t>
            </a:r>
          </a:p>
          <a:p>
            <a:pPr lvl="1">
              <a:lnSpc>
                <a:spcPct val="120000"/>
              </a:lnSpc>
            </a:pPr>
            <a:r>
              <a:rPr lang="fr-FR" sz="2500" dirty="0"/>
              <a:t>Qu’est-ce qu’un LMS? </a:t>
            </a:r>
          </a:p>
          <a:p>
            <a:pPr lvl="1">
              <a:lnSpc>
                <a:spcPct val="120000"/>
              </a:lnSpc>
            </a:pPr>
            <a:r>
              <a:rPr lang="fr-FR" sz="2500" dirty="0"/>
              <a:t>Philosophie</a:t>
            </a:r>
          </a:p>
          <a:p>
            <a:pPr lvl="1">
              <a:lnSpc>
                <a:spcPct val="120000"/>
              </a:lnSpc>
            </a:pPr>
            <a:r>
              <a:rPr lang="fr-FR" sz="2500" dirty="0"/>
              <a:t>Fonctionnalités</a:t>
            </a:r>
          </a:p>
          <a:p>
            <a:pPr lvl="1">
              <a:lnSpc>
                <a:spcPct val="120000"/>
              </a:lnSpc>
            </a:pPr>
            <a:r>
              <a:rPr lang="fr-FR" sz="2500" dirty="0"/>
              <a:t>Solution tout en un</a:t>
            </a:r>
          </a:p>
          <a:p>
            <a:pPr lvl="1">
              <a:lnSpc>
                <a:spcPct val="120000"/>
              </a:lnSpc>
            </a:pPr>
            <a:r>
              <a:rPr lang="fr-FR" sz="2500" dirty="0"/>
              <a:t>Logiciel Libre </a:t>
            </a:r>
          </a:p>
          <a:p>
            <a:pPr lvl="1">
              <a:lnSpc>
                <a:spcPct val="120000"/>
              </a:lnSpc>
            </a:pPr>
            <a:r>
              <a:rPr lang="fr-FR" sz="2500" dirty="0"/>
              <a:t>La marque Claroline</a:t>
            </a:r>
          </a:p>
          <a:p>
            <a:pPr marL="0" indent="0">
              <a:lnSpc>
                <a:spcPct val="120000"/>
              </a:lnSpc>
              <a:buNone/>
            </a:pPr>
            <a:r>
              <a:rPr lang="fr-FR" sz="4500" b="1" dirty="0">
                <a:solidFill>
                  <a:srgbClr val="8FBA3F"/>
                </a:solidFill>
              </a:rPr>
              <a:t>Témoignages</a:t>
            </a:r>
          </a:p>
          <a:p>
            <a:pPr lvl="1">
              <a:lnSpc>
                <a:spcPct val="120000"/>
              </a:lnSpc>
            </a:pPr>
            <a:r>
              <a:rPr lang="fr-FR" sz="2500" dirty="0"/>
              <a:t>Vidéos</a:t>
            </a:r>
          </a:p>
          <a:p>
            <a:pPr lvl="1">
              <a:lnSpc>
                <a:spcPct val="120000"/>
              </a:lnSpc>
            </a:pPr>
            <a:r>
              <a:rPr lang="fr-FR" sz="2500" dirty="0"/>
              <a:t>Textes</a:t>
            </a:r>
          </a:p>
          <a:p>
            <a:pPr lvl="1">
              <a:lnSpc>
                <a:spcPct val="120000"/>
              </a:lnSpc>
            </a:pPr>
            <a:r>
              <a:rPr lang="fr-FR" sz="2500" dirty="0"/>
              <a:t>Clients existants (logo)</a:t>
            </a:r>
          </a:p>
          <a:p>
            <a:pPr marL="0" indent="0">
              <a:lnSpc>
                <a:spcPct val="120000"/>
              </a:lnSpc>
              <a:buNone/>
            </a:pPr>
            <a:r>
              <a:rPr lang="fr-FR" sz="4500" b="1" dirty="0">
                <a:solidFill>
                  <a:srgbClr val="8FBA3F"/>
                </a:solidFill>
              </a:rPr>
              <a:t>Contacts</a:t>
            </a:r>
          </a:p>
          <a:p>
            <a:pPr>
              <a:lnSpc>
                <a:spcPct val="120000"/>
              </a:lnSpc>
            </a:pPr>
            <a:r>
              <a:rPr lang="fr-FR" sz="2500" dirty="0"/>
              <a:t>Liens </a:t>
            </a:r>
            <a:r>
              <a:rPr lang="fr-FR" sz="2500" dirty="0" err="1"/>
              <a:t>facebook</a:t>
            </a:r>
            <a:r>
              <a:rPr lang="fr-FR" sz="2500" dirty="0"/>
              <a:t> / </a:t>
            </a:r>
            <a:r>
              <a:rPr lang="fr-FR" sz="2500" dirty="0" err="1"/>
              <a:t>Twitter</a:t>
            </a:r>
            <a:r>
              <a:rPr lang="fr-FR" sz="2500" dirty="0"/>
              <a:t> / Google + / </a:t>
            </a:r>
            <a:r>
              <a:rPr lang="fr-FR" sz="2500" dirty="0" err="1"/>
              <a:t>Linked</a:t>
            </a:r>
            <a:r>
              <a:rPr lang="fr-FR" sz="2500" dirty="0"/>
              <a:t> In / </a:t>
            </a:r>
            <a:r>
              <a:rPr lang="fr-FR" sz="2500" dirty="0" err="1"/>
              <a:t>Youtube</a:t>
            </a:r>
            <a:endParaRPr lang="fr-FR" dirty="0"/>
          </a:p>
        </p:txBody>
      </p:sp>
      <p:pic>
        <p:nvPicPr>
          <p:cNvPr id="9" name="Picture 8"/>
          <p:cNvPicPr>
            <a:picLocks noChangeAspect="1"/>
          </p:cNvPicPr>
          <p:nvPr/>
        </p:nvPicPr>
        <p:blipFill rotWithShape="1">
          <a:blip r:embed="rId2"/>
          <a:srcRect/>
          <a:stretch/>
        </p:blipFill>
        <p:spPr>
          <a:xfrm>
            <a:off x="707937" y="805686"/>
            <a:ext cx="7267575" cy="295275"/>
          </a:xfrm>
          <a:prstGeom prst="rect">
            <a:avLst/>
          </a:prstGeom>
        </p:spPr>
      </p:pic>
    </p:spTree>
    <p:extLst>
      <p:ext uri="{BB962C8B-B14F-4D97-AF65-F5344CB8AC3E}">
        <p14:creationId xmlns:p14="http://schemas.microsoft.com/office/powerpoint/2010/main" val="219004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Qui sommes nous?</a:t>
            </a:r>
          </a:p>
        </p:txBody>
      </p:sp>
      <p:sp>
        <p:nvSpPr>
          <p:cNvPr id="10" name="ZoneTexte 4"/>
          <p:cNvSpPr txBox="1"/>
          <p:nvPr/>
        </p:nvSpPr>
        <p:spPr>
          <a:xfrm>
            <a:off x="4683478" y="1278402"/>
            <a:ext cx="3432656" cy="261606"/>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6" tIns="45718" rIns="91436" bIns="45718" rtlCol="0">
            <a:spAutoFit/>
          </a:bodyPr>
          <a:lstStyle/>
          <a:p>
            <a:r>
              <a:rPr lang="fr-BE" sz="1100" dirty="0">
                <a:solidFill>
                  <a:srgbClr val="A2C651"/>
                </a:solidFill>
              </a:rPr>
              <a:t>PENSEURS-LIBRES EN TECHNO-PÉDAGOGIE</a:t>
            </a:r>
            <a:endParaRPr lang="fr-FR" sz="1100" dirty="0">
              <a:solidFill>
                <a:srgbClr val="A2C651"/>
              </a:solidFill>
            </a:endParaRPr>
          </a:p>
        </p:txBody>
      </p:sp>
      <p:sp>
        <p:nvSpPr>
          <p:cNvPr id="11" name="Rectangle 10"/>
          <p:cNvSpPr/>
          <p:nvPr/>
        </p:nvSpPr>
        <p:spPr>
          <a:xfrm>
            <a:off x="4677624" y="1857129"/>
            <a:ext cx="3038297" cy="2169822"/>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lIns="91436" tIns="45718" rIns="91436" bIns="45718">
            <a:spAutoFit/>
          </a:bodyPr>
          <a:lstStyle/>
          <a:p>
            <a:pPr algn="just"/>
            <a:r>
              <a:rPr lang="fr-BE" sz="1100" dirty="0">
                <a:solidFill>
                  <a:srgbClr val="4D4D4D"/>
                </a:solidFill>
              </a:rPr>
              <a:t>Depuis 2001 la plateforme Claroline a fait ses preuves au sein de toute la francophonie et depuis 2015 Forma-Libre développe et étend les possibilités d’une nouvelle génération de la plateforme: Claroline Connect, plus en adéquation avec les réalités pédagogiques modernes.  Cela, afin de la rendre accessible tant aux écoles qu’aux entreprises et ainsi augmenter les possibilités en e-Learning dans notre monde en constante évolution technologique. Experts en techno-pédagogie, chez Forma-Libre, nous apportons notre expertise à votre service.</a:t>
            </a:r>
          </a:p>
        </p:txBody>
      </p:sp>
      <p:pic>
        <p:nvPicPr>
          <p:cNvPr id="3" name="Image 2" descr="historique-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686" y="974909"/>
            <a:ext cx="3792196" cy="3113131"/>
          </a:xfrm>
          <a:prstGeom prst="rect">
            <a:avLst/>
          </a:prstGeom>
        </p:spPr>
      </p:pic>
      <p:sp>
        <p:nvSpPr>
          <p:cNvPr id="9" name="Rounded Rectangle 8"/>
          <p:cNvSpPr/>
          <p:nvPr/>
        </p:nvSpPr>
        <p:spPr>
          <a:xfrm>
            <a:off x="7834624" y="2209244"/>
            <a:ext cx="1035723" cy="200234"/>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 le texte</a:t>
            </a:r>
          </a:p>
        </p:txBody>
      </p:sp>
      <p:sp>
        <p:nvSpPr>
          <p:cNvPr id="12" name="Rounded Rectangle 11"/>
          <p:cNvSpPr/>
          <p:nvPr/>
        </p:nvSpPr>
        <p:spPr>
          <a:xfrm>
            <a:off x="1250510" y="4326253"/>
            <a:ext cx="1953460" cy="20023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FR" sz="1000" dirty="0"/>
              <a:t>Créer infographie pour Mobile</a:t>
            </a:r>
          </a:p>
        </p:txBody>
      </p:sp>
      <p:sp>
        <p:nvSpPr>
          <p:cNvPr id="5" name="Rectangle 4"/>
          <p:cNvSpPr/>
          <p:nvPr/>
        </p:nvSpPr>
        <p:spPr>
          <a:xfrm>
            <a:off x="4848990" y="41914"/>
            <a:ext cx="2446187" cy="1200329"/>
          </a:xfrm>
          <a:prstGeom prst="rect">
            <a:avLst/>
          </a:prstGeom>
        </p:spPr>
        <p:txBody>
          <a:bodyPr wrap="square">
            <a:spAutoFit/>
          </a:bodyPr>
          <a:lstStyle/>
          <a:p>
            <a:pPr lvl="1">
              <a:lnSpc>
                <a:spcPct val="120000"/>
              </a:lnSpc>
            </a:pPr>
            <a:r>
              <a:rPr lang="fr-FR" sz="1200" dirty="0"/>
              <a:t>Entreprise </a:t>
            </a:r>
          </a:p>
          <a:p>
            <a:pPr lvl="1">
              <a:lnSpc>
                <a:spcPct val="120000"/>
              </a:lnSpc>
            </a:pPr>
            <a:r>
              <a:rPr lang="fr-FR" sz="1200" dirty="0">
                <a:solidFill>
                  <a:srgbClr val="7C7D83"/>
                </a:solidFill>
              </a:rPr>
              <a:t>Equipe</a:t>
            </a:r>
          </a:p>
          <a:p>
            <a:pPr lvl="1">
              <a:lnSpc>
                <a:spcPct val="120000"/>
              </a:lnSpc>
            </a:pPr>
            <a:r>
              <a:rPr lang="fr-FR" sz="1200" dirty="0">
                <a:solidFill>
                  <a:srgbClr val="7C7D83"/>
                </a:solidFill>
              </a:rPr>
              <a:t>Valeurs</a:t>
            </a:r>
          </a:p>
          <a:p>
            <a:pPr lvl="1">
              <a:lnSpc>
                <a:spcPct val="120000"/>
              </a:lnSpc>
            </a:pPr>
            <a:r>
              <a:rPr lang="fr-FR" sz="1200" dirty="0">
                <a:solidFill>
                  <a:srgbClr val="7C7D83"/>
                </a:solidFill>
              </a:rPr>
              <a:t>Ambition</a:t>
            </a:r>
          </a:p>
          <a:p>
            <a:pPr lvl="1">
              <a:lnSpc>
                <a:spcPct val="120000"/>
              </a:lnSpc>
            </a:pPr>
            <a:r>
              <a:rPr lang="fr-FR" sz="1200" dirty="0">
                <a:solidFill>
                  <a:srgbClr val="7C7D83"/>
                </a:solidFill>
              </a:rPr>
              <a:t>Carrière</a:t>
            </a:r>
            <a:endParaRPr lang="fr-FR" sz="1000" dirty="0">
              <a:solidFill>
                <a:srgbClr val="7C7D83"/>
              </a:solidFill>
            </a:endParaRPr>
          </a:p>
        </p:txBody>
      </p:sp>
    </p:spTree>
    <p:extLst>
      <p:ext uri="{BB962C8B-B14F-4D97-AF65-F5344CB8AC3E}">
        <p14:creationId xmlns:p14="http://schemas.microsoft.com/office/powerpoint/2010/main" val="21100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6"/>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11665" y="1536014"/>
            <a:ext cx="1254256" cy="1254257"/>
          </a:xfrm>
          <a:prstGeom prst="rect">
            <a:avLst/>
          </a:prstGeom>
        </p:spPr>
      </p:pic>
      <p:pic>
        <p:nvPicPr>
          <p:cNvPr id="6" name="Image 5"/>
          <p:cNvPicPr>
            <a:picLocks noChangeAspect="1"/>
          </p:cNvPicPr>
          <p:nvPr/>
        </p:nvPicPr>
        <p:blipFill rotWithShape="1">
          <a:blip r:embed="rId3">
            <a:duotone>
              <a:schemeClr val="accent6">
                <a:shade val="45000"/>
                <a:satMod val="135000"/>
              </a:schemeClr>
              <a:prstClr val="white"/>
            </a:duotone>
          </a:blip>
          <a:srcRect l="13398" r="14183"/>
          <a:stretch/>
        </p:blipFill>
        <p:spPr>
          <a:xfrm>
            <a:off x="1487866" y="1540759"/>
            <a:ext cx="1281679" cy="1415862"/>
          </a:xfrm>
          <a:prstGeom prst="rect">
            <a:avLst/>
          </a:prstGeom>
        </p:spPr>
      </p:pic>
      <p:pic>
        <p:nvPicPr>
          <p:cNvPr id="77" name="Picture 29"/>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636472" y="1546922"/>
            <a:ext cx="1236180" cy="1236181"/>
          </a:xfrm>
          <a:prstGeom prst="rect">
            <a:avLst/>
          </a:prstGeom>
        </p:spPr>
      </p:pic>
      <p:pic>
        <p:nvPicPr>
          <p:cNvPr id="78" name="Picture 30"/>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98522" y="1552737"/>
            <a:ext cx="1311126" cy="1311126"/>
          </a:xfrm>
          <a:prstGeom prst="rect">
            <a:avLst/>
          </a:prstGeom>
        </p:spPr>
      </p:pic>
      <p:pic>
        <p:nvPicPr>
          <p:cNvPr id="79" name="Picture 25"/>
          <p:cNvPicPr>
            <a:picLocks noChangeAspect="1"/>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9831" r="30529" b="9359"/>
          <a:stretch/>
        </p:blipFill>
        <p:spPr>
          <a:xfrm rot="5400000">
            <a:off x="4823813" y="1642482"/>
            <a:ext cx="1351915" cy="1155724"/>
          </a:xfrm>
          <a:prstGeom prst="rect">
            <a:avLst/>
          </a:prstGeom>
        </p:spPr>
      </p:pic>
      <p:pic>
        <p:nvPicPr>
          <p:cNvPr id="80" name="Picture 27"/>
          <p:cNvPicPr>
            <a:picLocks noChangeAspect="1"/>
          </p:cNvPicPr>
          <p:nvPr/>
        </p:nvPicPr>
        <p:blipFill rotWithShape="1">
          <a:blip r:embed="rId7" cstate="print">
            <a:duotone>
              <a:schemeClr val="accent6">
                <a:shade val="45000"/>
                <a:satMod val="135000"/>
              </a:schemeClr>
              <a:prstClr val="white"/>
            </a:duotone>
            <a:extLst>
              <a:ext uri="{28A0092B-C50C-407E-A947-70E740481C1C}">
                <a14:useLocalDpi xmlns:a14="http://schemas.microsoft.com/office/drawing/2010/main" val="0"/>
              </a:ext>
            </a:extLst>
          </a:blip>
          <a:srcRect l="20068" t="13602" r="32089" b="10489"/>
          <a:stretch/>
        </p:blipFill>
        <p:spPr>
          <a:xfrm rot="5400000">
            <a:off x="6006317" y="1620881"/>
            <a:ext cx="1326207" cy="1183574"/>
          </a:xfrm>
          <a:prstGeom prst="rect">
            <a:avLst/>
          </a:prstGeom>
        </p:spPr>
      </p:pic>
      <p:pic>
        <p:nvPicPr>
          <p:cNvPr id="81" name="Picture 2"/>
          <p:cNvPicPr>
            <a:picLocks noChangeAspect="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9052" t="23850" r="44469" b="22490"/>
          <a:stretch/>
        </p:blipFill>
        <p:spPr>
          <a:xfrm rot="5400000">
            <a:off x="7170036" y="1635991"/>
            <a:ext cx="1288536" cy="1115683"/>
          </a:xfrm>
          <a:prstGeom prst="rect">
            <a:avLst/>
          </a:prstGeom>
        </p:spPr>
      </p:pic>
      <p:sp>
        <p:nvSpPr>
          <p:cNvPr id="82" name="Rectangle 81"/>
          <p:cNvSpPr/>
          <p:nvPr/>
        </p:nvSpPr>
        <p:spPr>
          <a:xfrm>
            <a:off x="7206076" y="2777286"/>
            <a:ext cx="1164341" cy="174590"/>
          </a:xfrm>
          <a:prstGeom prst="rect">
            <a:avLst/>
          </a:prstGeom>
          <a:gradFill flip="none" rotWithShape="1">
            <a:gsLst>
              <a:gs pos="0">
                <a:srgbClr val="FF6600">
                  <a:shade val="30000"/>
                  <a:satMod val="115000"/>
                </a:srgbClr>
              </a:gs>
              <a:gs pos="50000">
                <a:srgbClr val="FF6600">
                  <a:shade val="67500"/>
                  <a:satMod val="115000"/>
                </a:srgbClr>
              </a:gs>
              <a:gs pos="100000">
                <a:srgbClr val="FF6600">
                  <a:shade val="100000"/>
                  <a:satMod val="115000"/>
                </a:srgbClr>
              </a:gs>
            </a:gsLst>
            <a:lin ang="16200000" scaled="1"/>
            <a:tileRect/>
          </a:gradFill>
          <a:ln>
            <a:solidFill>
              <a:srgbClr val="FF6600"/>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83" name="Rectangle 82"/>
          <p:cNvSpPr/>
          <p:nvPr/>
        </p:nvSpPr>
        <p:spPr>
          <a:xfrm>
            <a:off x="3761735" y="2777286"/>
            <a:ext cx="1164341" cy="174590"/>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84" name="Rectangle 83"/>
          <p:cNvSpPr/>
          <p:nvPr/>
        </p:nvSpPr>
        <p:spPr>
          <a:xfrm>
            <a:off x="2628736" y="2778280"/>
            <a:ext cx="1164341" cy="173596"/>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fr-FR"/>
          </a:p>
        </p:txBody>
      </p:sp>
      <p:sp>
        <p:nvSpPr>
          <p:cNvPr id="85" name="Rectangle 84"/>
          <p:cNvSpPr/>
          <p:nvPr/>
        </p:nvSpPr>
        <p:spPr>
          <a:xfrm>
            <a:off x="1471063" y="2778280"/>
            <a:ext cx="1164341" cy="173596"/>
          </a:xfrm>
          <a:prstGeom prst="rect">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86" name="Rectangle 85"/>
          <p:cNvSpPr/>
          <p:nvPr/>
        </p:nvSpPr>
        <p:spPr>
          <a:xfrm>
            <a:off x="309137" y="2778280"/>
            <a:ext cx="1164341" cy="17359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87" name="Rectangle 86"/>
          <p:cNvSpPr/>
          <p:nvPr/>
        </p:nvSpPr>
        <p:spPr>
          <a:xfrm>
            <a:off x="4914217" y="2777286"/>
            <a:ext cx="1164341" cy="174590"/>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8" name="Rectangle 87"/>
          <p:cNvSpPr/>
          <p:nvPr/>
        </p:nvSpPr>
        <p:spPr>
          <a:xfrm>
            <a:off x="6084110" y="2777286"/>
            <a:ext cx="1164341" cy="174590"/>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sp>
        <p:nvSpPr>
          <p:cNvPr id="89" name="ZoneTexte 8"/>
          <p:cNvSpPr txBox="1"/>
          <p:nvPr/>
        </p:nvSpPr>
        <p:spPr>
          <a:xfrm>
            <a:off x="226404" y="2964266"/>
            <a:ext cx="1215072"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LAURENT</a:t>
            </a:r>
          </a:p>
          <a:p>
            <a:pPr algn="ctr"/>
            <a:r>
              <a:rPr lang="fr-BE" sz="1400" dirty="0">
                <a:solidFill>
                  <a:srgbClr val="858883"/>
                </a:solidFill>
                <a:latin typeface="+mn-lt"/>
              </a:rPr>
              <a:t>GRUBER</a:t>
            </a:r>
            <a:endParaRPr lang="fr-FR" sz="1400" dirty="0">
              <a:solidFill>
                <a:srgbClr val="858883"/>
              </a:solidFill>
              <a:latin typeface="+mn-lt"/>
            </a:endParaRPr>
          </a:p>
        </p:txBody>
      </p:sp>
      <p:sp>
        <p:nvSpPr>
          <p:cNvPr id="90" name="ZoneTexte 8"/>
          <p:cNvSpPr txBox="1"/>
          <p:nvPr/>
        </p:nvSpPr>
        <p:spPr>
          <a:xfrm>
            <a:off x="1439464" y="2964266"/>
            <a:ext cx="1157273" cy="498600"/>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AURELIE</a:t>
            </a:r>
          </a:p>
          <a:p>
            <a:pPr algn="ctr"/>
            <a:r>
              <a:rPr lang="fr-BE" sz="1400" dirty="0">
                <a:solidFill>
                  <a:srgbClr val="858883"/>
                </a:solidFill>
                <a:latin typeface="+mn-lt"/>
              </a:rPr>
              <a:t>PETRE</a:t>
            </a:r>
          </a:p>
        </p:txBody>
      </p:sp>
      <p:sp>
        <p:nvSpPr>
          <p:cNvPr id="91" name="ZoneTexte 8"/>
          <p:cNvSpPr txBox="1"/>
          <p:nvPr/>
        </p:nvSpPr>
        <p:spPr>
          <a:xfrm>
            <a:off x="2550853" y="2964266"/>
            <a:ext cx="1216535"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THOMAS</a:t>
            </a:r>
          </a:p>
          <a:p>
            <a:pPr algn="ctr"/>
            <a:r>
              <a:rPr lang="fr-BE" sz="1400" dirty="0">
                <a:solidFill>
                  <a:srgbClr val="858883"/>
                </a:solidFill>
                <a:latin typeface="+mn-lt"/>
              </a:rPr>
              <a:t>VERNIERS</a:t>
            </a:r>
            <a:endParaRPr lang="fr-FR" sz="1400" dirty="0">
              <a:solidFill>
                <a:srgbClr val="858883"/>
              </a:solidFill>
              <a:latin typeface="+mn-lt"/>
            </a:endParaRPr>
          </a:p>
        </p:txBody>
      </p:sp>
      <p:sp>
        <p:nvSpPr>
          <p:cNvPr id="92" name="ZoneTexte 8"/>
          <p:cNvSpPr txBox="1"/>
          <p:nvPr/>
        </p:nvSpPr>
        <p:spPr>
          <a:xfrm>
            <a:off x="3767390" y="2964266"/>
            <a:ext cx="1126686"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VIRGINIE</a:t>
            </a:r>
          </a:p>
          <a:p>
            <a:pPr algn="ctr"/>
            <a:r>
              <a:rPr lang="fr-BE" sz="1400" dirty="0">
                <a:solidFill>
                  <a:srgbClr val="858883"/>
                </a:solidFill>
                <a:latin typeface="+mn-lt"/>
              </a:rPr>
              <a:t>GRUBER</a:t>
            </a:r>
            <a:endParaRPr lang="fr-FR" sz="1400" dirty="0">
              <a:solidFill>
                <a:srgbClr val="858883"/>
              </a:solidFill>
              <a:latin typeface="+mn-lt"/>
            </a:endParaRPr>
          </a:p>
        </p:txBody>
      </p:sp>
      <p:sp>
        <p:nvSpPr>
          <p:cNvPr id="93" name="ZoneTexte 13"/>
          <p:cNvSpPr txBox="1"/>
          <p:nvPr/>
        </p:nvSpPr>
        <p:spPr>
          <a:xfrm>
            <a:off x="217814" y="3519616"/>
            <a:ext cx="1202413" cy="261610"/>
          </a:xfrm>
          <a:prstGeom prst="rect">
            <a:avLst/>
          </a:prstGeom>
          <a:noFill/>
        </p:spPr>
        <p:txBody>
          <a:bodyPr wrap="square" rtlCol="0">
            <a:spAutoFit/>
          </a:bodyPr>
          <a:lstStyle/>
          <a:p>
            <a:pPr algn="ctr"/>
            <a:r>
              <a:rPr lang="fr-BE" sz="1050" dirty="0">
                <a:solidFill>
                  <a:srgbClr val="858883"/>
                </a:solidFill>
              </a:rPr>
              <a:t>CEO</a:t>
            </a:r>
            <a:endParaRPr lang="fr-FR" sz="1050" dirty="0">
              <a:solidFill>
                <a:srgbClr val="858883"/>
              </a:solidFill>
            </a:endParaRPr>
          </a:p>
        </p:txBody>
      </p:sp>
      <p:sp>
        <p:nvSpPr>
          <p:cNvPr id="94" name="ZoneTexte 13"/>
          <p:cNvSpPr txBox="1"/>
          <p:nvPr/>
        </p:nvSpPr>
        <p:spPr>
          <a:xfrm>
            <a:off x="1420227" y="3361880"/>
            <a:ext cx="1202413" cy="577082"/>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 </a:t>
            </a:r>
          </a:p>
          <a:p>
            <a:pPr algn="ctr"/>
            <a:r>
              <a:rPr lang="fr-BE" sz="1050" dirty="0">
                <a:solidFill>
                  <a:srgbClr val="858883"/>
                </a:solidFill>
              </a:rPr>
              <a:t>Techno-pédagogique</a:t>
            </a:r>
            <a:endParaRPr lang="fr-FR" sz="1050" dirty="0">
              <a:solidFill>
                <a:srgbClr val="858883"/>
              </a:solidFill>
            </a:endParaRPr>
          </a:p>
        </p:txBody>
      </p:sp>
      <p:sp>
        <p:nvSpPr>
          <p:cNvPr id="95" name="ZoneTexte 8"/>
          <p:cNvSpPr txBox="1"/>
          <p:nvPr/>
        </p:nvSpPr>
        <p:spPr>
          <a:xfrm>
            <a:off x="4905826" y="2951876"/>
            <a:ext cx="1146110"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ANH THAO</a:t>
            </a:r>
          </a:p>
          <a:p>
            <a:pPr algn="ctr"/>
            <a:r>
              <a:rPr lang="fr-BE" sz="1400" dirty="0">
                <a:solidFill>
                  <a:srgbClr val="858883"/>
                </a:solidFill>
                <a:latin typeface="+mn-lt"/>
              </a:rPr>
              <a:t>PHAM</a:t>
            </a:r>
            <a:endParaRPr lang="fr-FR" sz="1400" dirty="0">
              <a:solidFill>
                <a:srgbClr val="858883"/>
              </a:solidFill>
              <a:latin typeface="+mn-lt"/>
            </a:endParaRPr>
          </a:p>
        </p:txBody>
      </p:sp>
      <p:sp>
        <p:nvSpPr>
          <p:cNvPr id="96" name="ZoneTexte 13"/>
          <p:cNvSpPr txBox="1"/>
          <p:nvPr/>
        </p:nvSpPr>
        <p:spPr>
          <a:xfrm>
            <a:off x="4888730" y="3442671"/>
            <a:ext cx="1202413" cy="415498"/>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a:t>
            </a:r>
          </a:p>
          <a:p>
            <a:pPr algn="ctr"/>
            <a:r>
              <a:rPr lang="fr-BE" sz="1050" dirty="0">
                <a:solidFill>
                  <a:srgbClr val="858883"/>
                </a:solidFill>
              </a:rPr>
              <a:t>Technique</a:t>
            </a:r>
            <a:endParaRPr lang="fr-FR" sz="1050" dirty="0">
              <a:solidFill>
                <a:srgbClr val="858883"/>
              </a:solidFill>
            </a:endParaRPr>
          </a:p>
        </p:txBody>
      </p:sp>
      <p:sp>
        <p:nvSpPr>
          <p:cNvPr id="97" name="ZoneTexte 8"/>
          <p:cNvSpPr txBox="1"/>
          <p:nvPr/>
        </p:nvSpPr>
        <p:spPr>
          <a:xfrm>
            <a:off x="6069941" y="2964266"/>
            <a:ext cx="1137824"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NICOLAS </a:t>
            </a:r>
          </a:p>
          <a:p>
            <a:pPr algn="ctr"/>
            <a:r>
              <a:rPr lang="fr-BE" sz="1400" dirty="0">
                <a:solidFill>
                  <a:srgbClr val="858883"/>
                </a:solidFill>
                <a:latin typeface="+mn-lt"/>
              </a:rPr>
              <a:t>GODFRAIND</a:t>
            </a:r>
            <a:endParaRPr lang="fr-FR" sz="1400" dirty="0">
              <a:solidFill>
                <a:srgbClr val="858883"/>
              </a:solidFill>
              <a:latin typeface="+mn-lt"/>
            </a:endParaRPr>
          </a:p>
        </p:txBody>
      </p:sp>
      <p:sp>
        <p:nvSpPr>
          <p:cNvPr id="98" name="ZoneTexte 8"/>
          <p:cNvSpPr txBox="1"/>
          <p:nvPr/>
        </p:nvSpPr>
        <p:spPr>
          <a:xfrm>
            <a:off x="7211191" y="2953362"/>
            <a:ext cx="1172440" cy="422914"/>
          </a:xfrm>
          <a:prstGeom prst="rect">
            <a:avLst/>
          </a:prstGeom>
          <a:noFill/>
        </p:spPr>
        <p:txBody>
          <a:bodyPr wrap="square" rtlCol="0">
            <a:spAutoFit/>
          </a:bodyPr>
          <a:lstStyle>
            <a:defPPr>
              <a:defRPr lang="fr-FR"/>
            </a:defPPr>
            <a:lvl1pPr>
              <a:defRPr i="1">
                <a:solidFill>
                  <a:schemeClr val="bg2">
                    <a:lumMod val="75000"/>
                  </a:schemeClr>
                </a:solidFill>
                <a:latin typeface="Georgia" panose="02040502050405020303" pitchFamily="18" charset="0"/>
              </a:defRPr>
            </a:lvl1pPr>
          </a:lstStyle>
          <a:p>
            <a:pPr algn="ctr"/>
            <a:r>
              <a:rPr lang="fr-BE" sz="1400" dirty="0">
                <a:solidFill>
                  <a:srgbClr val="858883"/>
                </a:solidFill>
                <a:latin typeface="+mn-lt"/>
              </a:rPr>
              <a:t>DONOVAN</a:t>
            </a:r>
          </a:p>
          <a:p>
            <a:pPr algn="ctr"/>
            <a:r>
              <a:rPr lang="fr-BE" sz="1400" dirty="0">
                <a:solidFill>
                  <a:srgbClr val="858883"/>
                </a:solidFill>
                <a:latin typeface="+mn-lt"/>
              </a:rPr>
              <a:t>TENGBLAD</a:t>
            </a:r>
          </a:p>
        </p:txBody>
      </p:sp>
      <p:sp>
        <p:nvSpPr>
          <p:cNvPr id="99" name="ZoneTexte 13"/>
          <p:cNvSpPr txBox="1"/>
          <p:nvPr/>
        </p:nvSpPr>
        <p:spPr>
          <a:xfrm>
            <a:off x="2539591" y="3361880"/>
            <a:ext cx="1202413" cy="577082"/>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 </a:t>
            </a:r>
          </a:p>
          <a:p>
            <a:pPr algn="ctr"/>
            <a:r>
              <a:rPr lang="fr-BE" sz="1050" dirty="0">
                <a:solidFill>
                  <a:srgbClr val="858883"/>
                </a:solidFill>
              </a:rPr>
              <a:t>Techno-pédagogique</a:t>
            </a:r>
            <a:endParaRPr lang="fr-FR" sz="1050" dirty="0">
              <a:solidFill>
                <a:srgbClr val="858883"/>
              </a:solidFill>
            </a:endParaRPr>
          </a:p>
        </p:txBody>
      </p:sp>
      <p:sp>
        <p:nvSpPr>
          <p:cNvPr id="100" name="ZoneTexte 13"/>
          <p:cNvSpPr txBox="1"/>
          <p:nvPr/>
        </p:nvSpPr>
        <p:spPr>
          <a:xfrm>
            <a:off x="3721720" y="3361880"/>
            <a:ext cx="1202413" cy="577082"/>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 </a:t>
            </a:r>
          </a:p>
          <a:p>
            <a:pPr algn="ctr"/>
            <a:r>
              <a:rPr lang="fr-BE" sz="1050" dirty="0">
                <a:solidFill>
                  <a:srgbClr val="858883"/>
                </a:solidFill>
              </a:rPr>
              <a:t>Techno-pédagogique</a:t>
            </a:r>
            <a:endParaRPr lang="fr-FR" sz="1050" dirty="0">
              <a:solidFill>
                <a:srgbClr val="858883"/>
              </a:solidFill>
            </a:endParaRPr>
          </a:p>
        </p:txBody>
      </p:sp>
      <p:sp>
        <p:nvSpPr>
          <p:cNvPr id="101" name="ZoneTexte 13"/>
          <p:cNvSpPr txBox="1"/>
          <p:nvPr/>
        </p:nvSpPr>
        <p:spPr>
          <a:xfrm>
            <a:off x="6106262" y="3442671"/>
            <a:ext cx="1202413" cy="415498"/>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a:t>
            </a:r>
          </a:p>
          <a:p>
            <a:pPr algn="ctr"/>
            <a:r>
              <a:rPr lang="fr-BE" sz="1050" dirty="0">
                <a:solidFill>
                  <a:srgbClr val="858883"/>
                </a:solidFill>
              </a:rPr>
              <a:t>Technique</a:t>
            </a:r>
            <a:endParaRPr lang="fr-FR" sz="1050" dirty="0">
              <a:solidFill>
                <a:srgbClr val="858883"/>
              </a:solidFill>
            </a:endParaRPr>
          </a:p>
        </p:txBody>
      </p:sp>
      <p:sp>
        <p:nvSpPr>
          <p:cNvPr id="102" name="ZoneTexte 13"/>
          <p:cNvSpPr txBox="1"/>
          <p:nvPr/>
        </p:nvSpPr>
        <p:spPr>
          <a:xfrm>
            <a:off x="7196204" y="3442671"/>
            <a:ext cx="1202413" cy="415498"/>
          </a:xfrm>
          <a:prstGeom prst="rect">
            <a:avLst/>
          </a:prstGeom>
          <a:noFill/>
        </p:spPr>
        <p:txBody>
          <a:bodyPr wrap="square" rtlCol="0">
            <a:spAutoFit/>
          </a:bodyPr>
          <a:lstStyle>
            <a:defPPr>
              <a:defRPr lang="fr-FR"/>
            </a:defPPr>
            <a:lvl1pPr>
              <a:defRPr sz="1200">
                <a:solidFill>
                  <a:schemeClr val="bg2">
                    <a:lumMod val="75000"/>
                  </a:schemeClr>
                </a:solidFill>
              </a:defRPr>
            </a:lvl1pPr>
          </a:lstStyle>
          <a:p>
            <a:pPr algn="ctr"/>
            <a:r>
              <a:rPr lang="fr-BE" sz="1050" dirty="0">
                <a:solidFill>
                  <a:srgbClr val="858883"/>
                </a:solidFill>
              </a:rPr>
              <a:t>Equipe</a:t>
            </a:r>
          </a:p>
          <a:p>
            <a:pPr algn="ctr"/>
            <a:r>
              <a:rPr lang="fr-BE" sz="1050" dirty="0">
                <a:solidFill>
                  <a:srgbClr val="858883"/>
                </a:solidFill>
              </a:rPr>
              <a:t>Technique</a:t>
            </a:r>
            <a:endParaRPr lang="fr-FR" sz="1050" dirty="0">
              <a:solidFill>
                <a:srgbClr val="858883"/>
              </a:solidFill>
            </a:endParaRPr>
          </a:p>
        </p:txBody>
      </p:sp>
      <p:sp>
        <p:nvSpPr>
          <p:cNvPr id="7" name="Rectangle 6"/>
          <p:cNvSpPr/>
          <p:nvPr/>
        </p:nvSpPr>
        <p:spPr>
          <a:xfrm>
            <a:off x="226404" y="1489137"/>
            <a:ext cx="8172213" cy="99667"/>
          </a:xfrm>
          <a:prstGeom prst="rect">
            <a:avLst/>
          </a:prstGeom>
          <a:solidFill>
            <a:schemeClr val="bg1"/>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Titre 1"/>
          <p:cNvSpPr>
            <a:spLocks noGrp="1"/>
          </p:cNvSpPr>
          <p:nvPr>
            <p:ph type="title"/>
          </p:nvPr>
        </p:nvSpPr>
        <p:spPr>
          <a:xfrm>
            <a:off x="1981130" y="-43249"/>
            <a:ext cx="5037508" cy="572498"/>
          </a:xfrm>
        </p:spPr>
        <p:txBody>
          <a:bodyPr/>
          <a:lstStyle/>
          <a:p>
            <a:r>
              <a:rPr lang="fr-FR" dirty="0"/>
              <a:t>Qui sommes nous?</a:t>
            </a:r>
          </a:p>
        </p:txBody>
      </p:sp>
      <p:sp>
        <p:nvSpPr>
          <p:cNvPr id="36" name="Rectangle 35"/>
          <p:cNvSpPr/>
          <p:nvPr/>
        </p:nvSpPr>
        <p:spPr>
          <a:xfrm>
            <a:off x="4848990" y="41914"/>
            <a:ext cx="2446187" cy="1200329"/>
          </a:xfrm>
          <a:prstGeom prst="rect">
            <a:avLst/>
          </a:prstGeom>
        </p:spPr>
        <p:txBody>
          <a:bodyPr wrap="square">
            <a:spAutoFit/>
          </a:bodyPr>
          <a:lstStyle/>
          <a:p>
            <a:pPr lvl="1">
              <a:lnSpc>
                <a:spcPct val="120000"/>
              </a:lnSpc>
            </a:pPr>
            <a:r>
              <a:rPr lang="fr-FR" sz="1200" dirty="0">
                <a:solidFill>
                  <a:srgbClr val="7C7D83"/>
                </a:solidFill>
              </a:rPr>
              <a:t>Entreprise </a:t>
            </a:r>
          </a:p>
          <a:p>
            <a:pPr lvl="1">
              <a:lnSpc>
                <a:spcPct val="120000"/>
              </a:lnSpc>
            </a:pPr>
            <a:r>
              <a:rPr lang="fr-FR" sz="1200" dirty="0">
                <a:solidFill>
                  <a:srgbClr val="8FBA3F"/>
                </a:solidFill>
              </a:rPr>
              <a:t>Equipe</a:t>
            </a:r>
          </a:p>
          <a:p>
            <a:pPr lvl="1">
              <a:lnSpc>
                <a:spcPct val="120000"/>
              </a:lnSpc>
            </a:pPr>
            <a:r>
              <a:rPr lang="fr-FR" sz="1200" dirty="0">
                <a:solidFill>
                  <a:srgbClr val="7C7D83"/>
                </a:solidFill>
              </a:rPr>
              <a:t>Valeurs</a:t>
            </a:r>
          </a:p>
          <a:p>
            <a:pPr lvl="1">
              <a:lnSpc>
                <a:spcPct val="120000"/>
              </a:lnSpc>
            </a:pPr>
            <a:r>
              <a:rPr lang="fr-FR" sz="1200" dirty="0">
                <a:solidFill>
                  <a:srgbClr val="7C7D83"/>
                </a:solidFill>
              </a:rPr>
              <a:t>Ambition</a:t>
            </a:r>
          </a:p>
          <a:p>
            <a:pPr lvl="1">
              <a:lnSpc>
                <a:spcPct val="120000"/>
              </a:lnSpc>
            </a:pPr>
            <a:r>
              <a:rPr lang="fr-FR" sz="1200" dirty="0">
                <a:solidFill>
                  <a:srgbClr val="7C7D83"/>
                </a:solidFill>
              </a:rPr>
              <a:t>Carrière</a:t>
            </a:r>
            <a:endParaRPr lang="fr-FR" sz="1000" dirty="0">
              <a:solidFill>
                <a:srgbClr val="7C7D83"/>
              </a:solidFill>
            </a:endParaRPr>
          </a:p>
        </p:txBody>
      </p:sp>
      <p:sp>
        <p:nvSpPr>
          <p:cNvPr id="38" name="Rounded Rectangle 37"/>
          <p:cNvSpPr/>
          <p:nvPr/>
        </p:nvSpPr>
        <p:spPr>
          <a:xfrm>
            <a:off x="2903674" y="4140357"/>
            <a:ext cx="2876402" cy="51003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000" dirty="0"/>
              <a:t>Revoir:</a:t>
            </a:r>
          </a:p>
          <a:p>
            <a:pPr algn="ctr"/>
            <a:r>
              <a:rPr lang="fr-FR" sz="1000" dirty="0"/>
              <a:t>Titre de fonction</a:t>
            </a:r>
          </a:p>
          <a:p>
            <a:pPr algn="ctr"/>
            <a:r>
              <a:rPr lang="fr-FR" sz="1000" dirty="0"/>
              <a:t>Scinder par équipe</a:t>
            </a:r>
          </a:p>
        </p:txBody>
      </p:sp>
    </p:spTree>
    <p:extLst>
      <p:ext uri="{BB962C8B-B14F-4D97-AF65-F5344CB8AC3E}">
        <p14:creationId xmlns:p14="http://schemas.microsoft.com/office/powerpoint/2010/main" val="2813170062"/>
      </p:ext>
    </p:extLst>
  </p:cSld>
  <p:clrMapOvr>
    <a:masterClrMapping/>
  </p:clrMapOvr>
</p:sld>
</file>

<file path=ppt/theme/theme1.xml><?xml version="1.0" encoding="utf-8"?>
<a:theme xmlns:a="http://schemas.openxmlformats.org/drawingml/2006/main" name="Thème school">
  <a:themeElements>
    <a:clrScheme name="Custom 5">
      <a:dk1>
        <a:srgbClr val="229BD4"/>
      </a:dk1>
      <a:lt1>
        <a:sysClr val="window" lastClr="FFFFFF"/>
      </a:lt1>
      <a:dk2>
        <a:srgbClr val="F5AC25"/>
      </a:dk2>
      <a:lt2>
        <a:srgbClr val="B3AAAC"/>
      </a:lt2>
      <a:accent1>
        <a:srgbClr val="229BD4"/>
      </a:accent1>
      <a:accent2>
        <a:srgbClr val="F5AC25"/>
      </a:accent2>
      <a:accent3>
        <a:srgbClr val="A1C22B"/>
      </a:accent3>
      <a:accent4>
        <a:srgbClr val="E0286C"/>
      </a:accent4>
      <a:accent5>
        <a:srgbClr val="FFFFFF"/>
      </a:accent5>
      <a:accent6>
        <a:srgbClr val="000000"/>
      </a:accent6>
      <a:hlink>
        <a:srgbClr val="A2C651"/>
      </a:hlink>
      <a:folHlink>
        <a:srgbClr val="7F7F7F"/>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CF63FEA-835D-476B-9C7D-DC350DC740FB}" vid="{4AF3E71E-CB97-447E-8476-281FE9E01BD6}"/>
    </a:ext>
  </a:extLst>
</a:theme>
</file>

<file path=ppt/theme/theme2.xml><?xml version="1.0" encoding="utf-8"?>
<a:theme xmlns:a="http://schemas.openxmlformats.org/drawingml/2006/main" name="FL1">
  <a:themeElements>
    <a:clrScheme name="Custom 12">
      <a:dk1>
        <a:srgbClr val="98BF0E"/>
      </a:dk1>
      <a:lt1>
        <a:srgbClr val="FFFFFF"/>
      </a:lt1>
      <a:dk2>
        <a:srgbClr val="5F5F5F"/>
      </a:dk2>
      <a:lt2>
        <a:srgbClr val="B2B2B2"/>
      </a:lt2>
      <a:accent1>
        <a:srgbClr val="663399"/>
      </a:accent1>
      <a:accent2>
        <a:srgbClr val="E59B3A"/>
      </a:accent2>
      <a:accent3>
        <a:srgbClr val="BC007A"/>
      </a:accent3>
      <a:accent4>
        <a:srgbClr val="128BC7"/>
      </a:accent4>
      <a:accent5>
        <a:srgbClr val="990033"/>
      </a:accent5>
      <a:accent6>
        <a:srgbClr val="000000"/>
      </a:accent6>
      <a:hlink>
        <a:srgbClr val="A2C651"/>
      </a:hlink>
      <a:folHlink>
        <a:srgbClr val="7F7F7F"/>
      </a:folHlink>
    </a:clrScheme>
    <a:fontScheme name="Thème 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ma_Libre1" id="{06C7A80C-4930-462D-913B-5E1C0204951D}" vid="{E37C9FFF-9F69-4D17-8A10-2B7745C485DD}"/>
    </a:ext>
  </a:extLst>
</a:theme>
</file>

<file path=docProps/app.xml><?xml version="1.0" encoding="utf-8"?>
<Properties xmlns="http://schemas.openxmlformats.org/officeDocument/2006/extended-properties" xmlns:vt="http://schemas.openxmlformats.org/officeDocument/2006/docPropsVTypes">
  <Template>offre template FL.thmx</Template>
  <TotalTime>1287</TotalTime>
  <Words>1914</Words>
  <Application>Microsoft Office PowerPoint</Application>
  <PresentationFormat>On-screen Show (16:9)</PresentationFormat>
  <Paragraphs>370</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abeatbyKai</vt:lpstr>
      <vt:lpstr>Arial</vt:lpstr>
      <vt:lpstr>Calibri</vt:lpstr>
      <vt:lpstr>Century Gothic</vt:lpstr>
      <vt:lpstr>Wingdings</vt:lpstr>
      <vt:lpstr>Thème school</vt:lpstr>
      <vt:lpstr>FL1</vt:lpstr>
      <vt:lpstr>Sites Internet</vt:lpstr>
      <vt:lpstr>2 sites internet – 2 cibles</vt:lpstr>
      <vt:lpstr>1. Les entreprises</vt:lpstr>
      <vt:lpstr>Les objectifs</vt:lpstr>
      <vt:lpstr>PowerPoint Presentation</vt:lpstr>
      <vt:lpstr>PowerPoint Presentation</vt:lpstr>
      <vt:lpstr>Menu Principal</vt:lpstr>
      <vt:lpstr>Qui sommes nous?</vt:lpstr>
      <vt:lpstr>Qui sommes nous?</vt:lpstr>
      <vt:lpstr>Qui sommes nous?</vt:lpstr>
      <vt:lpstr>Qui sommes nous?</vt:lpstr>
      <vt:lpstr>Qui sommes nous?</vt:lpstr>
      <vt:lpstr>Claroline Connect</vt:lpstr>
      <vt:lpstr>Claroline Connect</vt:lpstr>
      <vt:lpstr>Claroline Connect</vt:lpstr>
      <vt:lpstr>PowerPoint Presentation</vt:lpstr>
      <vt:lpstr>PowerPoint Presentation</vt:lpstr>
      <vt:lpstr>PowerPoint Presentation</vt:lpstr>
      <vt:lpstr>PowerPoint Presentation</vt:lpstr>
      <vt:lpstr>Témoignages</vt:lpstr>
      <vt:lpstr>Offre</vt:lpstr>
      <vt:lpstr>Le menu header</vt:lpstr>
      <vt:lpstr>Offre</vt:lpstr>
      <vt:lpstr>Offre</vt:lpstr>
      <vt:lpstr>Offre</vt:lpstr>
      <vt:lpstr>Offre</vt:lpstr>
      <vt:lpstr>2. Les écoles</vt:lpstr>
    </vt:vector>
  </TitlesOfParts>
  <Company>Prive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Sites Internet</dc:title>
  <dc:creator>Virginie</dc:creator>
  <cp:lastModifiedBy>Virginie</cp:lastModifiedBy>
  <cp:revision>59</cp:revision>
  <dcterms:created xsi:type="dcterms:W3CDTF">2016-06-02T08:09:40Z</dcterms:created>
  <dcterms:modified xsi:type="dcterms:W3CDTF">2016-07-20T11:06:08Z</dcterms:modified>
</cp:coreProperties>
</file>